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2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2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wmf" ContentType="image/x-wmf"/>
  <Override PartName="/ppt/media/image2.wmf" ContentType="image/x-wmf"/>
  <Override PartName="/ppt/media/image3.wmf" ContentType="image/x-wmf"/>
  <Override PartName="/ppt/media/image4.wmf" ContentType="image/x-wmf"/>
  <Override PartName="/ppt/media/image10.png" ContentType="image/png"/>
  <Override PartName="/ppt/media/media5.mp4" ContentType="video/mp4"/>
  <Override PartName="/ppt/media/image12.png" ContentType="image/png"/>
  <Override PartName="/ppt/media/image6.png" ContentType="image/png"/>
  <Override PartName="/ppt/media/media7.mp4" ContentType="video/mp4"/>
  <Override PartName="/ppt/media/image8.png" ContentType="image/png"/>
  <Override PartName="/ppt/media/media9.mp4" ContentType="video/mp4"/>
  <Override PartName="/ppt/media/media11.mp4" ContentType="video/mp4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点击鼠标移动幻灯片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zh-CN" sz="2000" spc="-1" strike="noStrike">
                <a:latin typeface="Arial"/>
              </a:rPr>
              <a:t>点击编辑备注格式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&lt;页眉&gt;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&lt;日期/时间&gt;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&lt;页脚&gt;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C051C1B-7CA0-4D4F-8C9B-375123369709}" type="slidenum">
              <a:rPr b="0" lang="en-US" sz="1400" spc="-1" strike="noStrike">
                <a:latin typeface="Times New Roman"/>
              </a:rPr>
              <a:t>&lt;编号&gt;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29751E2-4ED8-4243-BFF6-FFA4A9BA399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C6EB0A4-9D28-462D-9E68-2A481FEC5AD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h-CN" sz="2000" spc="-1" strike="noStrike">
                <a:latin typeface="Arial"/>
              </a:rPr>
              <a:t>添加和删除车辆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h-CN" sz="2000" spc="-1" strike="noStrike">
                <a:latin typeface="Arial"/>
              </a:rPr>
              <a:t>车辆信息的修改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E1A24AA-8B7C-4D9B-BDE6-E01E1E48AAC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h-CN" sz="2000" spc="-1" strike="noStrike">
                <a:latin typeface="Arial"/>
              </a:rPr>
              <a:t>一卡通用户的注册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EEB5766-2036-46F6-B483-74972C854E9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h-CN" sz="2000" spc="-1" strike="noStrike">
                <a:latin typeface="Arial"/>
              </a:rPr>
              <a:t>一卡通用户的注册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22E973C-FE6C-4B0B-B351-0FDBAE04C1D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h-CN" sz="2000" spc="-1" strike="noStrike">
                <a:latin typeface="Arial"/>
              </a:rPr>
              <a:t>图片传输：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OpenCV Mat</a:t>
            </a:r>
            <a:r>
              <a:rPr b="0" lang="zh-CN" sz="2000" spc="-1" strike="noStrike">
                <a:latin typeface="Arial"/>
              </a:rPr>
              <a:t>转换为二进制流，对二进制进行</a:t>
            </a:r>
            <a:r>
              <a:rPr b="0" lang="en-US" sz="2000" spc="-1" strike="noStrike">
                <a:latin typeface="Arial"/>
              </a:rPr>
              <a:t>base64</a:t>
            </a:r>
            <a:r>
              <a:rPr b="0" lang="zh-CN" sz="2000" spc="-1" strike="noStrike">
                <a:latin typeface="Arial"/>
              </a:rPr>
              <a:t>编码，转为为字符串通过</a:t>
            </a:r>
            <a:r>
              <a:rPr b="0" lang="en-US" sz="2000" spc="-1" strike="noStrike">
                <a:latin typeface="Arial"/>
              </a:rPr>
              <a:t>Json</a:t>
            </a:r>
            <a:r>
              <a:rPr b="0" lang="zh-CN" sz="2000" spc="-1" strike="noStrike">
                <a:latin typeface="Arial"/>
              </a:rPr>
              <a:t>传输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9CEB4DF-D2B0-4E30-A7F7-3C1A2EBAAB6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h-CN" sz="2000" spc="-1" strike="noStrike">
                <a:latin typeface="Arial"/>
              </a:rPr>
              <a:t>车牌号识别：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h-CN" sz="2000" spc="-1" strike="noStrike">
                <a:latin typeface="Arial"/>
              </a:rPr>
              <a:t>识别算法：</a:t>
            </a:r>
            <a:r>
              <a:rPr b="0" lang="en-US" sz="2000" spc="-1" strike="noStrike">
                <a:latin typeface="Arial"/>
              </a:rPr>
              <a:t>EasyPR, CarDetect</a:t>
            </a:r>
            <a:r>
              <a:rPr b="0" lang="zh-CN" sz="2000" spc="-1" strike="noStrike">
                <a:latin typeface="Arial"/>
              </a:rPr>
              <a:t>车辆定位</a:t>
            </a:r>
            <a:r>
              <a:rPr b="0" lang="en-US" sz="2000" spc="-1" strike="noStrike">
                <a:latin typeface="Arial"/>
              </a:rPr>
              <a:t>-&gt;PlateDetect</a:t>
            </a:r>
            <a:r>
              <a:rPr b="0" lang="zh-CN" sz="2000" spc="-1" strike="noStrike">
                <a:latin typeface="Arial"/>
              </a:rPr>
              <a:t>车牌定位</a:t>
            </a:r>
            <a:r>
              <a:rPr b="0" lang="en-US" sz="2000" spc="-1" strike="noStrike">
                <a:latin typeface="Arial"/>
              </a:rPr>
              <a:t>(Segmentation-SVM</a:t>
            </a:r>
            <a:r>
              <a:rPr b="0" lang="zh-CN" sz="2000" spc="-1" strike="noStrike">
                <a:latin typeface="Arial"/>
              </a:rPr>
              <a:t>训练</a:t>
            </a:r>
            <a:r>
              <a:rPr b="0" lang="en-US" sz="2000" spc="-1" strike="noStrike">
                <a:latin typeface="Arial"/>
              </a:rPr>
              <a:t>)-&gt;PlateRecog</a:t>
            </a:r>
            <a:r>
              <a:rPr b="0" lang="zh-CN" sz="2000" spc="-1" strike="noStrike">
                <a:latin typeface="Arial"/>
              </a:rPr>
              <a:t>（光学字符识别</a:t>
            </a:r>
            <a:r>
              <a:rPr b="0" lang="en-US" sz="2000" spc="-1" strike="noStrike">
                <a:latin typeface="Arial"/>
              </a:rPr>
              <a:t>ANN</a:t>
            </a:r>
            <a:r>
              <a:rPr b="0" lang="zh-CN" sz="2000" spc="-1" strike="noStrike">
                <a:latin typeface="Arial"/>
              </a:rPr>
              <a:t>训练）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h-CN" sz="2000" spc="-1" strike="noStrike">
                <a:latin typeface="Arial"/>
              </a:rPr>
              <a:t>如何提高车牌识别准确率？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h-CN" sz="2000" spc="-1" strike="noStrike">
                <a:latin typeface="Arial"/>
              </a:rPr>
              <a:t>从视频流中截取车牌照，在车辆停时开启多线程（加速识别）进行车牌号智能识别，出现频率最高的车牌号为识别出的车牌号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7ED5518-8D6E-47E5-8EB7-69C06DDCEF9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FF86FA8-995A-4505-A4E0-1B9F4783F29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AF414AF-BA33-48D6-BACC-0B971900806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BF0B09C-5881-42EB-93F5-FB34187C46F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9A3A082-04D1-441B-BEC8-FFA9EF4BFD6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213C7B3-8E6F-4B76-8CF5-6385C68432A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4F9C3A7-4F4E-4427-92BD-E5010786F834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9/25/21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A3B27CE-F51F-476A-ACB0-9C64C50B142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&lt;编号&gt;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点击鼠标编辑标题文字格式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</a:rPr>
              <a:t>点击鼠标编辑大纲文字格式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第二个大纲级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video" Target="../media/media11.mp4"/><Relationship Id="rId2" Type="http://schemas.microsoft.com/office/2007/relationships/media" Target="../media/media11.mp4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5973480" y="4320"/>
            <a:ext cx="1134360" cy="926280"/>
          </a:xfrm>
          <a:custGeom>
            <a:avLst/>
            <a:gdLst/>
            <a:ahLst/>
            <a:rect l="l" t="t" r="r" b="b"/>
            <a:pathLst>
              <a:path w="227" h="194">
                <a:moveTo>
                  <a:pt x="114" y="0"/>
                </a:moveTo>
                <a:lnTo>
                  <a:pt x="0" y="0"/>
                </a:lnTo>
                <a:lnTo>
                  <a:pt x="57" y="97"/>
                </a:lnTo>
                <a:lnTo>
                  <a:pt x="114" y="194"/>
                </a:lnTo>
                <a:lnTo>
                  <a:pt x="171" y="97"/>
                </a:lnTo>
                <a:lnTo>
                  <a:pt x="227" y="0"/>
                </a:lnTo>
                <a:lnTo>
                  <a:pt x="114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2"/>
          <p:cNvSpPr/>
          <p:nvPr/>
        </p:nvSpPr>
        <p:spPr>
          <a:xfrm>
            <a:off x="8517960" y="4320"/>
            <a:ext cx="689400" cy="563040"/>
          </a:xfrm>
          <a:custGeom>
            <a:avLst/>
            <a:gdLst/>
            <a:ahLst/>
            <a:rect l="l" t="t" r="r" b="b"/>
            <a:pathLst>
              <a:path w="138" h="118">
                <a:moveTo>
                  <a:pt x="69" y="0"/>
                </a:moveTo>
                <a:lnTo>
                  <a:pt x="0" y="0"/>
                </a:lnTo>
                <a:lnTo>
                  <a:pt x="34" y="59"/>
                </a:lnTo>
                <a:lnTo>
                  <a:pt x="69" y="118"/>
                </a:lnTo>
                <a:lnTo>
                  <a:pt x="102" y="59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3"/>
          <p:cNvSpPr/>
          <p:nvPr/>
        </p:nvSpPr>
        <p:spPr>
          <a:xfrm>
            <a:off x="7713360" y="4320"/>
            <a:ext cx="689400" cy="563040"/>
          </a:xfrm>
          <a:custGeom>
            <a:avLst/>
            <a:gdLst/>
            <a:ahLst/>
            <a:rect l="l" t="t" r="r" b="b"/>
            <a:pathLst>
              <a:path w="138" h="118">
                <a:moveTo>
                  <a:pt x="69" y="0"/>
                </a:moveTo>
                <a:lnTo>
                  <a:pt x="0" y="0"/>
                </a:lnTo>
                <a:lnTo>
                  <a:pt x="34" y="59"/>
                </a:lnTo>
                <a:lnTo>
                  <a:pt x="69" y="118"/>
                </a:lnTo>
                <a:lnTo>
                  <a:pt x="102" y="59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4"/>
          <p:cNvSpPr/>
          <p:nvPr/>
        </p:nvSpPr>
        <p:spPr>
          <a:xfrm>
            <a:off x="9727560" y="4320"/>
            <a:ext cx="294480" cy="233640"/>
          </a:xfrm>
          <a:custGeom>
            <a:avLst/>
            <a:gdLst/>
            <a:ahLst/>
            <a:rect l="l" t="t" r="r" b="b"/>
            <a:pathLst>
              <a:path w="59" h="49">
                <a:moveTo>
                  <a:pt x="29" y="0"/>
                </a:moveTo>
                <a:lnTo>
                  <a:pt x="0" y="0"/>
                </a:lnTo>
                <a:lnTo>
                  <a:pt x="14" y="23"/>
                </a:lnTo>
                <a:lnTo>
                  <a:pt x="29" y="49"/>
                </a:lnTo>
                <a:lnTo>
                  <a:pt x="43" y="23"/>
                </a:lnTo>
                <a:lnTo>
                  <a:pt x="59" y="0"/>
                </a:lnTo>
                <a:lnTo>
                  <a:pt x="29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5"/>
          <p:cNvSpPr/>
          <p:nvPr/>
        </p:nvSpPr>
        <p:spPr>
          <a:xfrm>
            <a:off x="8318160" y="41976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9" y="0"/>
                </a:moveTo>
                <a:lnTo>
                  <a:pt x="0" y="0"/>
                </a:lnTo>
                <a:lnTo>
                  <a:pt x="14" y="24"/>
                </a:lnTo>
                <a:lnTo>
                  <a:pt x="29" y="50"/>
                </a:lnTo>
                <a:lnTo>
                  <a:pt x="43" y="24"/>
                </a:lnTo>
                <a:lnTo>
                  <a:pt x="57" y="0"/>
                </a:lnTo>
                <a:lnTo>
                  <a:pt x="2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6"/>
          <p:cNvSpPr/>
          <p:nvPr/>
        </p:nvSpPr>
        <p:spPr>
          <a:xfrm>
            <a:off x="5263920" y="419760"/>
            <a:ext cx="294480" cy="238320"/>
          </a:xfrm>
          <a:custGeom>
            <a:avLst/>
            <a:gdLst/>
            <a:ahLst/>
            <a:rect l="l" t="t" r="r" b="b"/>
            <a:pathLst>
              <a:path w="59" h="50">
                <a:moveTo>
                  <a:pt x="31" y="0"/>
                </a:moveTo>
                <a:lnTo>
                  <a:pt x="0" y="0"/>
                </a:lnTo>
                <a:lnTo>
                  <a:pt x="14" y="24"/>
                </a:lnTo>
                <a:lnTo>
                  <a:pt x="31" y="50"/>
                </a:lnTo>
                <a:lnTo>
                  <a:pt x="45" y="24"/>
                </a:lnTo>
                <a:lnTo>
                  <a:pt x="59" y="0"/>
                </a:lnTo>
                <a:lnTo>
                  <a:pt x="31" y="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7"/>
          <p:cNvSpPr/>
          <p:nvPr/>
        </p:nvSpPr>
        <p:spPr>
          <a:xfrm>
            <a:off x="10627560" y="4320"/>
            <a:ext cx="299520" cy="233640"/>
          </a:xfrm>
          <a:custGeom>
            <a:avLst/>
            <a:gdLst/>
            <a:ahLst/>
            <a:rect l="l" t="t" r="r" b="b"/>
            <a:pathLst>
              <a:path w="60" h="49">
                <a:moveTo>
                  <a:pt x="29" y="0"/>
                </a:moveTo>
                <a:lnTo>
                  <a:pt x="0" y="0"/>
                </a:lnTo>
                <a:lnTo>
                  <a:pt x="15" y="23"/>
                </a:lnTo>
                <a:lnTo>
                  <a:pt x="29" y="49"/>
                </a:lnTo>
                <a:lnTo>
                  <a:pt x="43" y="23"/>
                </a:lnTo>
                <a:lnTo>
                  <a:pt x="60" y="0"/>
                </a:lnTo>
                <a:lnTo>
                  <a:pt x="29" y="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8"/>
          <p:cNvSpPr/>
          <p:nvPr/>
        </p:nvSpPr>
        <p:spPr>
          <a:xfrm>
            <a:off x="5298840" y="419760"/>
            <a:ext cx="874440" cy="739800"/>
          </a:xfrm>
          <a:custGeom>
            <a:avLst/>
            <a:gdLst/>
            <a:ahLst/>
            <a:rect l="l" t="t" r="r" b="b"/>
            <a:pathLst>
              <a:path w="175" h="155">
                <a:moveTo>
                  <a:pt x="42" y="76"/>
                </a:moveTo>
                <a:lnTo>
                  <a:pt x="0" y="155"/>
                </a:lnTo>
                <a:lnTo>
                  <a:pt x="88" y="152"/>
                </a:lnTo>
                <a:lnTo>
                  <a:pt x="175" y="152"/>
                </a:lnTo>
                <a:lnTo>
                  <a:pt x="133" y="76"/>
                </a:lnTo>
                <a:lnTo>
                  <a:pt x="88" y="0"/>
                </a:lnTo>
                <a:lnTo>
                  <a:pt x="42" y="76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9"/>
          <p:cNvSpPr/>
          <p:nvPr/>
        </p:nvSpPr>
        <p:spPr>
          <a:xfrm>
            <a:off x="9967680" y="-10080"/>
            <a:ext cx="399600" cy="353160"/>
          </a:xfrm>
          <a:custGeom>
            <a:avLst/>
            <a:gdLst/>
            <a:ahLst/>
            <a:rect l="l" t="t" r="r" b="b"/>
            <a:pathLst>
              <a:path w="80" h="74">
                <a:moveTo>
                  <a:pt x="19" y="38"/>
                </a:moveTo>
                <a:lnTo>
                  <a:pt x="0" y="74"/>
                </a:lnTo>
                <a:lnTo>
                  <a:pt x="40" y="71"/>
                </a:lnTo>
                <a:lnTo>
                  <a:pt x="80" y="71"/>
                </a:lnTo>
                <a:lnTo>
                  <a:pt x="61" y="36"/>
                </a:lnTo>
                <a:lnTo>
                  <a:pt x="40" y="0"/>
                </a:lnTo>
                <a:lnTo>
                  <a:pt x="19" y="38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10"/>
          <p:cNvSpPr/>
          <p:nvPr/>
        </p:nvSpPr>
        <p:spPr>
          <a:xfrm>
            <a:off x="7108200" y="4716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45" y="78"/>
                </a:moveTo>
                <a:lnTo>
                  <a:pt x="0" y="154"/>
                </a:lnTo>
                <a:lnTo>
                  <a:pt x="91" y="154"/>
                </a:lnTo>
                <a:lnTo>
                  <a:pt x="178" y="154"/>
                </a:lnTo>
                <a:lnTo>
                  <a:pt x="133" y="76"/>
                </a:lnTo>
                <a:lnTo>
                  <a:pt x="88" y="0"/>
                </a:lnTo>
                <a:lnTo>
                  <a:pt x="45" y="78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11"/>
          <p:cNvSpPr/>
          <p:nvPr/>
        </p:nvSpPr>
        <p:spPr>
          <a:xfrm>
            <a:off x="4728960" y="4320"/>
            <a:ext cx="689400" cy="563040"/>
          </a:xfrm>
          <a:custGeom>
            <a:avLst/>
            <a:gdLst/>
            <a:ahLst/>
            <a:rect l="l" t="t" r="r" b="b"/>
            <a:pathLst>
              <a:path w="138" h="118">
                <a:moveTo>
                  <a:pt x="69" y="0"/>
                </a:moveTo>
                <a:lnTo>
                  <a:pt x="0" y="0"/>
                </a:lnTo>
                <a:lnTo>
                  <a:pt x="33" y="59"/>
                </a:lnTo>
                <a:lnTo>
                  <a:pt x="69" y="118"/>
                </a:lnTo>
                <a:lnTo>
                  <a:pt x="102" y="59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12"/>
          <p:cNvSpPr/>
          <p:nvPr/>
        </p:nvSpPr>
        <p:spPr>
          <a:xfrm>
            <a:off x="1494720" y="1102680"/>
            <a:ext cx="684360" cy="563040"/>
          </a:xfrm>
          <a:custGeom>
            <a:avLst/>
            <a:gdLst/>
            <a:ahLst/>
            <a:rect l="l" t="t" r="r" b="b"/>
            <a:pathLst>
              <a:path w="137" h="118">
                <a:moveTo>
                  <a:pt x="69" y="0"/>
                </a:moveTo>
                <a:lnTo>
                  <a:pt x="0" y="0"/>
                </a:lnTo>
                <a:lnTo>
                  <a:pt x="33" y="59"/>
                </a:lnTo>
                <a:lnTo>
                  <a:pt x="69" y="118"/>
                </a:lnTo>
                <a:lnTo>
                  <a:pt x="102" y="59"/>
                </a:lnTo>
                <a:lnTo>
                  <a:pt x="137" y="0"/>
                </a:lnTo>
                <a:lnTo>
                  <a:pt x="6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13"/>
          <p:cNvSpPr/>
          <p:nvPr/>
        </p:nvSpPr>
        <p:spPr>
          <a:xfrm>
            <a:off x="4124160" y="4716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45" y="78"/>
                </a:moveTo>
                <a:lnTo>
                  <a:pt x="0" y="154"/>
                </a:lnTo>
                <a:lnTo>
                  <a:pt x="88" y="154"/>
                </a:lnTo>
                <a:lnTo>
                  <a:pt x="178" y="154"/>
                </a:lnTo>
                <a:lnTo>
                  <a:pt x="133" y="76"/>
                </a:lnTo>
                <a:lnTo>
                  <a:pt x="88" y="0"/>
                </a:lnTo>
                <a:lnTo>
                  <a:pt x="45" y="78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14"/>
          <p:cNvSpPr/>
          <p:nvPr/>
        </p:nvSpPr>
        <p:spPr>
          <a:xfrm>
            <a:off x="2654280" y="4320"/>
            <a:ext cx="1719360" cy="1413360"/>
          </a:xfrm>
          <a:custGeom>
            <a:avLst/>
            <a:gdLst/>
            <a:ahLst/>
            <a:rect l="l" t="t" r="r" b="b"/>
            <a:pathLst>
              <a:path w="344" h="296">
                <a:moveTo>
                  <a:pt x="171" y="0"/>
                </a:moveTo>
                <a:lnTo>
                  <a:pt x="0" y="0"/>
                </a:lnTo>
                <a:lnTo>
                  <a:pt x="86" y="149"/>
                </a:lnTo>
                <a:lnTo>
                  <a:pt x="171" y="296"/>
                </a:lnTo>
                <a:lnTo>
                  <a:pt x="259" y="149"/>
                </a:lnTo>
                <a:lnTo>
                  <a:pt x="344" y="0"/>
                </a:lnTo>
                <a:lnTo>
                  <a:pt x="171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15"/>
          <p:cNvSpPr/>
          <p:nvPr/>
        </p:nvSpPr>
        <p:spPr>
          <a:xfrm>
            <a:off x="0" y="4320"/>
            <a:ext cx="854280" cy="1413360"/>
          </a:xfrm>
          <a:custGeom>
            <a:avLst/>
            <a:gdLst/>
            <a:ahLst/>
            <a:rect l="l" t="t" r="r" b="b"/>
            <a:pathLst>
              <a:path w="171" h="296">
                <a:moveTo>
                  <a:pt x="0" y="0"/>
                </a:moveTo>
                <a:lnTo>
                  <a:pt x="0" y="296"/>
                </a:lnTo>
                <a:lnTo>
                  <a:pt x="86" y="149"/>
                </a:lnTo>
                <a:lnTo>
                  <a:pt x="171" y="0"/>
                </a:lnTo>
                <a:lnTo>
                  <a:pt x="0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16"/>
          <p:cNvSpPr/>
          <p:nvPr/>
        </p:nvSpPr>
        <p:spPr>
          <a:xfrm>
            <a:off x="2239560" y="41976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9" y="0"/>
                </a:moveTo>
                <a:lnTo>
                  <a:pt x="0" y="0"/>
                </a:lnTo>
                <a:lnTo>
                  <a:pt x="15" y="24"/>
                </a:lnTo>
                <a:lnTo>
                  <a:pt x="29" y="50"/>
                </a:lnTo>
                <a:lnTo>
                  <a:pt x="43" y="24"/>
                </a:lnTo>
                <a:lnTo>
                  <a:pt x="57" y="0"/>
                </a:lnTo>
                <a:lnTo>
                  <a:pt x="2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17"/>
          <p:cNvSpPr/>
          <p:nvPr/>
        </p:nvSpPr>
        <p:spPr>
          <a:xfrm>
            <a:off x="464760" y="1575360"/>
            <a:ext cx="579600" cy="477360"/>
          </a:xfrm>
          <a:custGeom>
            <a:avLst/>
            <a:gdLst/>
            <a:ahLst/>
            <a:rect l="l" t="t" r="r" b="b"/>
            <a:pathLst>
              <a:path w="116" h="100">
                <a:moveTo>
                  <a:pt x="59" y="0"/>
                </a:moveTo>
                <a:lnTo>
                  <a:pt x="0" y="0"/>
                </a:lnTo>
                <a:lnTo>
                  <a:pt x="28" y="50"/>
                </a:lnTo>
                <a:lnTo>
                  <a:pt x="59" y="100"/>
                </a:lnTo>
                <a:lnTo>
                  <a:pt x="88" y="50"/>
                </a:lnTo>
                <a:lnTo>
                  <a:pt x="116" y="0"/>
                </a:lnTo>
                <a:lnTo>
                  <a:pt x="5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18"/>
          <p:cNvSpPr/>
          <p:nvPr/>
        </p:nvSpPr>
        <p:spPr>
          <a:xfrm>
            <a:off x="1069920" y="4320"/>
            <a:ext cx="284400" cy="233640"/>
          </a:xfrm>
          <a:custGeom>
            <a:avLst/>
            <a:gdLst/>
            <a:ahLst/>
            <a:rect l="l" t="t" r="r" b="b"/>
            <a:pathLst>
              <a:path w="57" h="49">
                <a:moveTo>
                  <a:pt x="28" y="0"/>
                </a:moveTo>
                <a:lnTo>
                  <a:pt x="0" y="0"/>
                </a:lnTo>
                <a:lnTo>
                  <a:pt x="14" y="23"/>
                </a:lnTo>
                <a:lnTo>
                  <a:pt x="28" y="49"/>
                </a:lnTo>
                <a:lnTo>
                  <a:pt x="42" y="23"/>
                </a:lnTo>
                <a:lnTo>
                  <a:pt x="57" y="0"/>
                </a:lnTo>
                <a:lnTo>
                  <a:pt x="28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19"/>
          <p:cNvSpPr/>
          <p:nvPr/>
        </p:nvSpPr>
        <p:spPr>
          <a:xfrm>
            <a:off x="1899720" y="567720"/>
            <a:ext cx="1644120" cy="1360800"/>
          </a:xfrm>
          <a:custGeom>
            <a:avLst/>
            <a:gdLst/>
            <a:ahLst/>
            <a:rect l="l" t="t" r="r" b="b"/>
            <a:pathLst>
              <a:path w="329" h="285">
                <a:moveTo>
                  <a:pt x="83" y="143"/>
                </a:moveTo>
                <a:lnTo>
                  <a:pt x="0" y="285"/>
                </a:lnTo>
                <a:lnTo>
                  <a:pt x="166" y="285"/>
                </a:lnTo>
                <a:lnTo>
                  <a:pt x="329" y="285"/>
                </a:lnTo>
                <a:lnTo>
                  <a:pt x="246" y="143"/>
                </a:lnTo>
                <a:lnTo>
                  <a:pt x="163" y="0"/>
                </a:lnTo>
                <a:lnTo>
                  <a:pt x="83" y="143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20"/>
          <p:cNvSpPr/>
          <p:nvPr/>
        </p:nvSpPr>
        <p:spPr>
          <a:xfrm>
            <a:off x="1694520" y="4320"/>
            <a:ext cx="689400" cy="563040"/>
          </a:xfrm>
          <a:custGeom>
            <a:avLst/>
            <a:gdLst/>
            <a:ahLst/>
            <a:rect l="l" t="t" r="r" b="b"/>
            <a:pathLst>
              <a:path w="138" h="118">
                <a:moveTo>
                  <a:pt x="69" y="0"/>
                </a:moveTo>
                <a:lnTo>
                  <a:pt x="0" y="0"/>
                </a:lnTo>
                <a:lnTo>
                  <a:pt x="34" y="59"/>
                </a:lnTo>
                <a:lnTo>
                  <a:pt x="69" y="118"/>
                </a:lnTo>
                <a:lnTo>
                  <a:pt x="102" y="59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21"/>
          <p:cNvSpPr/>
          <p:nvPr/>
        </p:nvSpPr>
        <p:spPr>
          <a:xfrm>
            <a:off x="1089720" y="4716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45" y="78"/>
                </a:moveTo>
                <a:lnTo>
                  <a:pt x="0" y="154"/>
                </a:lnTo>
                <a:lnTo>
                  <a:pt x="91" y="154"/>
                </a:lnTo>
                <a:lnTo>
                  <a:pt x="178" y="154"/>
                </a:lnTo>
                <a:lnTo>
                  <a:pt x="133" y="76"/>
                </a:lnTo>
                <a:lnTo>
                  <a:pt x="88" y="0"/>
                </a:lnTo>
                <a:lnTo>
                  <a:pt x="45" y="78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22"/>
          <p:cNvSpPr/>
          <p:nvPr/>
        </p:nvSpPr>
        <p:spPr>
          <a:xfrm>
            <a:off x="9157680" y="-10080"/>
            <a:ext cx="509400" cy="429480"/>
          </a:xfrm>
          <a:custGeom>
            <a:avLst/>
            <a:gdLst/>
            <a:ahLst/>
            <a:rect l="l" t="t" r="r" b="b"/>
            <a:pathLst>
              <a:path w="102" h="90">
                <a:moveTo>
                  <a:pt x="27" y="45"/>
                </a:moveTo>
                <a:lnTo>
                  <a:pt x="0" y="90"/>
                </a:lnTo>
                <a:lnTo>
                  <a:pt x="53" y="88"/>
                </a:lnTo>
                <a:lnTo>
                  <a:pt x="102" y="88"/>
                </a:lnTo>
                <a:lnTo>
                  <a:pt x="76" y="45"/>
                </a:lnTo>
                <a:lnTo>
                  <a:pt x="53" y="0"/>
                </a:lnTo>
                <a:lnTo>
                  <a:pt x="27" y="45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23"/>
          <p:cNvSpPr/>
          <p:nvPr/>
        </p:nvSpPr>
        <p:spPr>
          <a:xfrm>
            <a:off x="4678200" y="5917320"/>
            <a:ext cx="1124280" cy="940320"/>
          </a:xfrm>
          <a:custGeom>
            <a:avLst/>
            <a:gdLst/>
            <a:ahLst/>
            <a:rect l="l" t="t" r="r" b="b"/>
            <a:pathLst>
              <a:path w="225" h="197">
                <a:moveTo>
                  <a:pt x="114" y="197"/>
                </a:moveTo>
                <a:lnTo>
                  <a:pt x="225" y="197"/>
                </a:lnTo>
                <a:lnTo>
                  <a:pt x="168" y="99"/>
                </a:lnTo>
                <a:lnTo>
                  <a:pt x="114" y="0"/>
                </a:lnTo>
                <a:lnTo>
                  <a:pt x="57" y="99"/>
                </a:lnTo>
                <a:lnTo>
                  <a:pt x="0" y="197"/>
                </a:lnTo>
                <a:lnTo>
                  <a:pt x="114" y="197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24"/>
          <p:cNvSpPr/>
          <p:nvPr/>
        </p:nvSpPr>
        <p:spPr>
          <a:xfrm>
            <a:off x="2578680" y="6289560"/>
            <a:ext cx="689400" cy="568080"/>
          </a:xfrm>
          <a:custGeom>
            <a:avLst/>
            <a:gdLst/>
            <a:ahLst/>
            <a:rect l="l" t="t" r="r" b="b"/>
            <a:pathLst>
              <a:path w="138" h="119">
                <a:moveTo>
                  <a:pt x="69" y="119"/>
                </a:moveTo>
                <a:lnTo>
                  <a:pt x="138" y="119"/>
                </a:lnTo>
                <a:lnTo>
                  <a:pt x="102" y="59"/>
                </a:lnTo>
                <a:lnTo>
                  <a:pt x="69" y="0"/>
                </a:lnTo>
                <a:lnTo>
                  <a:pt x="34" y="59"/>
                </a:lnTo>
                <a:lnTo>
                  <a:pt x="0" y="119"/>
                </a:lnTo>
                <a:lnTo>
                  <a:pt x="69" y="119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25"/>
          <p:cNvSpPr/>
          <p:nvPr/>
        </p:nvSpPr>
        <p:spPr>
          <a:xfrm>
            <a:off x="3388680" y="6289560"/>
            <a:ext cx="684360" cy="568080"/>
          </a:xfrm>
          <a:custGeom>
            <a:avLst/>
            <a:gdLst/>
            <a:ahLst/>
            <a:rect l="l" t="t" r="r" b="b"/>
            <a:pathLst>
              <a:path w="137" h="119">
                <a:moveTo>
                  <a:pt x="68" y="119"/>
                </a:moveTo>
                <a:lnTo>
                  <a:pt x="137" y="119"/>
                </a:lnTo>
                <a:lnTo>
                  <a:pt x="102" y="59"/>
                </a:lnTo>
                <a:lnTo>
                  <a:pt x="68" y="0"/>
                </a:lnTo>
                <a:lnTo>
                  <a:pt x="33" y="59"/>
                </a:lnTo>
                <a:lnTo>
                  <a:pt x="0" y="119"/>
                </a:lnTo>
                <a:lnTo>
                  <a:pt x="68" y="119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26"/>
          <p:cNvSpPr/>
          <p:nvPr/>
        </p:nvSpPr>
        <p:spPr>
          <a:xfrm>
            <a:off x="1764000" y="661932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8" y="50"/>
                </a:moveTo>
                <a:lnTo>
                  <a:pt x="57" y="50"/>
                </a:lnTo>
                <a:lnTo>
                  <a:pt x="43" y="24"/>
                </a:lnTo>
                <a:lnTo>
                  <a:pt x="28" y="0"/>
                </a:lnTo>
                <a:lnTo>
                  <a:pt x="14" y="24"/>
                </a:lnTo>
                <a:lnTo>
                  <a:pt x="0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27"/>
          <p:cNvSpPr/>
          <p:nvPr/>
        </p:nvSpPr>
        <p:spPr>
          <a:xfrm>
            <a:off x="3173760" y="6198840"/>
            <a:ext cx="294480" cy="238320"/>
          </a:xfrm>
          <a:custGeom>
            <a:avLst/>
            <a:gdLst/>
            <a:ahLst/>
            <a:rect l="l" t="t" r="r" b="b"/>
            <a:pathLst>
              <a:path w="59" h="50">
                <a:moveTo>
                  <a:pt x="31" y="50"/>
                </a:moveTo>
                <a:lnTo>
                  <a:pt x="59" y="50"/>
                </a:lnTo>
                <a:lnTo>
                  <a:pt x="45" y="26"/>
                </a:lnTo>
                <a:lnTo>
                  <a:pt x="31" y="0"/>
                </a:lnTo>
                <a:lnTo>
                  <a:pt x="14" y="26"/>
                </a:lnTo>
                <a:lnTo>
                  <a:pt x="0" y="50"/>
                </a:lnTo>
                <a:lnTo>
                  <a:pt x="31" y="5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28"/>
          <p:cNvSpPr/>
          <p:nvPr/>
        </p:nvSpPr>
        <p:spPr>
          <a:xfrm>
            <a:off x="6228000" y="619884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9" y="50"/>
                </a:moveTo>
                <a:lnTo>
                  <a:pt x="57" y="50"/>
                </a:lnTo>
                <a:lnTo>
                  <a:pt x="43" y="26"/>
                </a:lnTo>
                <a:lnTo>
                  <a:pt x="29" y="0"/>
                </a:lnTo>
                <a:lnTo>
                  <a:pt x="15" y="26"/>
                </a:lnTo>
                <a:lnTo>
                  <a:pt x="0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29"/>
          <p:cNvSpPr/>
          <p:nvPr/>
        </p:nvSpPr>
        <p:spPr>
          <a:xfrm>
            <a:off x="864360" y="661932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8" y="50"/>
                </a:moveTo>
                <a:lnTo>
                  <a:pt x="57" y="50"/>
                </a:lnTo>
                <a:lnTo>
                  <a:pt x="42" y="24"/>
                </a:lnTo>
                <a:lnTo>
                  <a:pt x="28" y="0"/>
                </a:lnTo>
                <a:lnTo>
                  <a:pt x="14" y="24"/>
                </a:lnTo>
                <a:lnTo>
                  <a:pt x="0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30"/>
          <p:cNvSpPr/>
          <p:nvPr/>
        </p:nvSpPr>
        <p:spPr>
          <a:xfrm>
            <a:off x="5603040" y="570240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133" y="78"/>
                </a:moveTo>
                <a:lnTo>
                  <a:pt x="178" y="0"/>
                </a:lnTo>
                <a:lnTo>
                  <a:pt x="90" y="0"/>
                </a:lnTo>
                <a:lnTo>
                  <a:pt x="0" y="0"/>
                </a:lnTo>
                <a:lnTo>
                  <a:pt x="45" y="78"/>
                </a:lnTo>
                <a:lnTo>
                  <a:pt x="90" y="154"/>
                </a:lnTo>
                <a:lnTo>
                  <a:pt x="133" y="78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31"/>
          <p:cNvSpPr/>
          <p:nvPr/>
        </p:nvSpPr>
        <p:spPr>
          <a:xfrm>
            <a:off x="1409040" y="6514200"/>
            <a:ext cx="414720" cy="343440"/>
          </a:xfrm>
          <a:custGeom>
            <a:avLst/>
            <a:gdLst/>
            <a:ahLst/>
            <a:rect l="l" t="t" r="r" b="b"/>
            <a:pathLst>
              <a:path w="83" h="72">
                <a:moveTo>
                  <a:pt x="61" y="36"/>
                </a:moveTo>
                <a:lnTo>
                  <a:pt x="83" y="0"/>
                </a:lnTo>
                <a:lnTo>
                  <a:pt x="42" y="0"/>
                </a:lnTo>
                <a:lnTo>
                  <a:pt x="0" y="0"/>
                </a:lnTo>
                <a:lnTo>
                  <a:pt x="21" y="36"/>
                </a:lnTo>
                <a:lnTo>
                  <a:pt x="42" y="72"/>
                </a:lnTo>
                <a:lnTo>
                  <a:pt x="61" y="36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32"/>
          <p:cNvSpPr/>
          <p:nvPr/>
        </p:nvSpPr>
        <p:spPr>
          <a:xfrm>
            <a:off x="3778560" y="607464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135" y="76"/>
                </a:moveTo>
                <a:lnTo>
                  <a:pt x="178" y="0"/>
                </a:lnTo>
                <a:lnTo>
                  <a:pt x="90" y="0"/>
                </a:lnTo>
                <a:lnTo>
                  <a:pt x="0" y="0"/>
                </a:lnTo>
                <a:lnTo>
                  <a:pt x="45" y="76"/>
                </a:lnTo>
                <a:lnTo>
                  <a:pt x="90" y="154"/>
                </a:lnTo>
                <a:lnTo>
                  <a:pt x="135" y="76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33"/>
          <p:cNvSpPr/>
          <p:nvPr/>
        </p:nvSpPr>
        <p:spPr>
          <a:xfrm>
            <a:off x="6373080" y="6289560"/>
            <a:ext cx="684360" cy="568080"/>
          </a:xfrm>
          <a:custGeom>
            <a:avLst/>
            <a:gdLst/>
            <a:ahLst/>
            <a:rect l="l" t="t" r="r" b="b"/>
            <a:pathLst>
              <a:path w="137" h="119">
                <a:moveTo>
                  <a:pt x="69" y="119"/>
                </a:moveTo>
                <a:lnTo>
                  <a:pt x="137" y="119"/>
                </a:lnTo>
                <a:lnTo>
                  <a:pt x="102" y="59"/>
                </a:lnTo>
                <a:lnTo>
                  <a:pt x="69" y="0"/>
                </a:lnTo>
                <a:lnTo>
                  <a:pt x="35" y="59"/>
                </a:lnTo>
                <a:lnTo>
                  <a:pt x="0" y="119"/>
                </a:lnTo>
                <a:lnTo>
                  <a:pt x="69" y="119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4"/>
          <p:cNvSpPr/>
          <p:nvPr/>
        </p:nvSpPr>
        <p:spPr>
          <a:xfrm>
            <a:off x="9607320" y="5176800"/>
            <a:ext cx="684360" cy="568080"/>
          </a:xfrm>
          <a:custGeom>
            <a:avLst/>
            <a:gdLst/>
            <a:ahLst/>
            <a:rect l="l" t="t" r="r" b="b"/>
            <a:pathLst>
              <a:path w="137" h="119">
                <a:moveTo>
                  <a:pt x="69" y="119"/>
                </a:moveTo>
                <a:lnTo>
                  <a:pt x="137" y="119"/>
                </a:lnTo>
                <a:lnTo>
                  <a:pt x="102" y="60"/>
                </a:lnTo>
                <a:lnTo>
                  <a:pt x="69" y="0"/>
                </a:lnTo>
                <a:lnTo>
                  <a:pt x="33" y="60"/>
                </a:lnTo>
                <a:lnTo>
                  <a:pt x="0" y="119"/>
                </a:lnTo>
                <a:lnTo>
                  <a:pt x="69" y="119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35"/>
          <p:cNvSpPr/>
          <p:nvPr/>
        </p:nvSpPr>
        <p:spPr>
          <a:xfrm>
            <a:off x="6772680" y="607464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133" y="76"/>
                </a:moveTo>
                <a:lnTo>
                  <a:pt x="178" y="0"/>
                </a:lnTo>
                <a:lnTo>
                  <a:pt x="88" y="0"/>
                </a:lnTo>
                <a:lnTo>
                  <a:pt x="0" y="0"/>
                </a:lnTo>
                <a:lnTo>
                  <a:pt x="46" y="76"/>
                </a:lnTo>
                <a:lnTo>
                  <a:pt x="91" y="154"/>
                </a:lnTo>
                <a:lnTo>
                  <a:pt x="133" y="76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6"/>
          <p:cNvSpPr/>
          <p:nvPr/>
        </p:nvSpPr>
        <p:spPr>
          <a:xfrm>
            <a:off x="7412760" y="5429880"/>
            <a:ext cx="1719360" cy="1427760"/>
          </a:xfrm>
          <a:custGeom>
            <a:avLst/>
            <a:gdLst/>
            <a:ahLst/>
            <a:rect l="l" t="t" r="r" b="b"/>
            <a:pathLst>
              <a:path w="344" h="299">
                <a:moveTo>
                  <a:pt x="171" y="299"/>
                </a:moveTo>
                <a:lnTo>
                  <a:pt x="344" y="299"/>
                </a:lnTo>
                <a:lnTo>
                  <a:pt x="259" y="149"/>
                </a:lnTo>
                <a:lnTo>
                  <a:pt x="171" y="0"/>
                </a:lnTo>
                <a:lnTo>
                  <a:pt x="86" y="149"/>
                </a:lnTo>
                <a:lnTo>
                  <a:pt x="0" y="299"/>
                </a:lnTo>
                <a:lnTo>
                  <a:pt x="171" y="299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7"/>
          <p:cNvSpPr/>
          <p:nvPr/>
        </p:nvSpPr>
        <p:spPr>
          <a:xfrm>
            <a:off x="9262080" y="619884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9" y="50"/>
                </a:moveTo>
                <a:lnTo>
                  <a:pt x="57" y="50"/>
                </a:lnTo>
                <a:lnTo>
                  <a:pt x="43" y="26"/>
                </a:lnTo>
                <a:lnTo>
                  <a:pt x="29" y="0"/>
                </a:lnTo>
                <a:lnTo>
                  <a:pt x="14" y="26"/>
                </a:lnTo>
                <a:lnTo>
                  <a:pt x="0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38"/>
          <p:cNvSpPr/>
          <p:nvPr/>
        </p:nvSpPr>
        <p:spPr>
          <a:xfrm>
            <a:off x="10731960" y="4794840"/>
            <a:ext cx="594360" cy="486720"/>
          </a:xfrm>
          <a:custGeom>
            <a:avLst/>
            <a:gdLst/>
            <a:ahLst/>
            <a:rect l="l" t="t" r="r" b="b"/>
            <a:pathLst>
              <a:path w="119" h="102">
                <a:moveTo>
                  <a:pt x="59" y="102"/>
                </a:moveTo>
                <a:lnTo>
                  <a:pt x="119" y="102"/>
                </a:lnTo>
                <a:lnTo>
                  <a:pt x="88" y="52"/>
                </a:lnTo>
                <a:lnTo>
                  <a:pt x="59" y="0"/>
                </a:lnTo>
                <a:lnTo>
                  <a:pt x="31" y="52"/>
                </a:lnTo>
                <a:lnTo>
                  <a:pt x="0" y="102"/>
                </a:lnTo>
                <a:lnTo>
                  <a:pt x="59" y="102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39"/>
          <p:cNvSpPr/>
          <p:nvPr/>
        </p:nvSpPr>
        <p:spPr>
          <a:xfrm>
            <a:off x="10422000" y="6619320"/>
            <a:ext cx="299520" cy="238320"/>
          </a:xfrm>
          <a:custGeom>
            <a:avLst/>
            <a:gdLst/>
            <a:ahLst/>
            <a:rect l="l" t="t" r="r" b="b"/>
            <a:pathLst>
              <a:path w="60" h="50">
                <a:moveTo>
                  <a:pt x="31" y="50"/>
                </a:moveTo>
                <a:lnTo>
                  <a:pt x="60" y="50"/>
                </a:lnTo>
                <a:lnTo>
                  <a:pt x="45" y="24"/>
                </a:lnTo>
                <a:lnTo>
                  <a:pt x="31" y="0"/>
                </a:lnTo>
                <a:lnTo>
                  <a:pt x="15" y="24"/>
                </a:lnTo>
                <a:lnTo>
                  <a:pt x="0" y="50"/>
                </a:lnTo>
                <a:lnTo>
                  <a:pt x="31" y="5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40"/>
          <p:cNvSpPr/>
          <p:nvPr/>
        </p:nvSpPr>
        <p:spPr>
          <a:xfrm>
            <a:off x="8232480" y="4919040"/>
            <a:ext cx="1644120" cy="1370160"/>
          </a:xfrm>
          <a:custGeom>
            <a:avLst/>
            <a:gdLst/>
            <a:ahLst/>
            <a:rect l="l" t="t" r="r" b="b"/>
            <a:pathLst>
              <a:path w="329" h="287">
                <a:moveTo>
                  <a:pt x="249" y="145"/>
                </a:moveTo>
                <a:lnTo>
                  <a:pt x="329" y="0"/>
                </a:lnTo>
                <a:lnTo>
                  <a:pt x="166" y="2"/>
                </a:lnTo>
                <a:lnTo>
                  <a:pt x="0" y="2"/>
                </a:lnTo>
                <a:lnTo>
                  <a:pt x="83" y="145"/>
                </a:lnTo>
                <a:lnTo>
                  <a:pt x="168" y="287"/>
                </a:lnTo>
                <a:lnTo>
                  <a:pt x="249" y="145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41"/>
          <p:cNvSpPr/>
          <p:nvPr/>
        </p:nvSpPr>
        <p:spPr>
          <a:xfrm>
            <a:off x="9407160" y="6289560"/>
            <a:ext cx="684360" cy="568080"/>
          </a:xfrm>
          <a:custGeom>
            <a:avLst/>
            <a:gdLst/>
            <a:ahLst/>
            <a:rect l="l" t="t" r="r" b="b"/>
            <a:pathLst>
              <a:path w="137" h="119">
                <a:moveTo>
                  <a:pt x="68" y="119"/>
                </a:moveTo>
                <a:lnTo>
                  <a:pt x="137" y="119"/>
                </a:lnTo>
                <a:lnTo>
                  <a:pt x="102" y="59"/>
                </a:lnTo>
                <a:lnTo>
                  <a:pt x="68" y="0"/>
                </a:lnTo>
                <a:lnTo>
                  <a:pt x="33" y="59"/>
                </a:lnTo>
                <a:lnTo>
                  <a:pt x="0" y="119"/>
                </a:lnTo>
                <a:lnTo>
                  <a:pt x="68" y="119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42"/>
          <p:cNvSpPr/>
          <p:nvPr/>
        </p:nvSpPr>
        <p:spPr>
          <a:xfrm>
            <a:off x="9797040" y="607464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135" y="76"/>
                </a:moveTo>
                <a:lnTo>
                  <a:pt x="178" y="0"/>
                </a:lnTo>
                <a:lnTo>
                  <a:pt x="90" y="0"/>
                </a:lnTo>
                <a:lnTo>
                  <a:pt x="0" y="0"/>
                </a:lnTo>
                <a:lnTo>
                  <a:pt x="45" y="76"/>
                </a:lnTo>
                <a:lnTo>
                  <a:pt x="90" y="154"/>
                </a:lnTo>
                <a:lnTo>
                  <a:pt x="135" y="76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43"/>
          <p:cNvSpPr/>
          <p:nvPr/>
        </p:nvSpPr>
        <p:spPr>
          <a:xfrm>
            <a:off x="2118960" y="6437880"/>
            <a:ext cx="499680" cy="419760"/>
          </a:xfrm>
          <a:custGeom>
            <a:avLst/>
            <a:gdLst/>
            <a:ahLst/>
            <a:rect l="l" t="t" r="r" b="b"/>
            <a:pathLst>
              <a:path w="100" h="88">
                <a:moveTo>
                  <a:pt x="76" y="45"/>
                </a:moveTo>
                <a:lnTo>
                  <a:pt x="100" y="0"/>
                </a:lnTo>
                <a:lnTo>
                  <a:pt x="50" y="0"/>
                </a:lnTo>
                <a:lnTo>
                  <a:pt x="0" y="0"/>
                </a:lnTo>
                <a:lnTo>
                  <a:pt x="24" y="45"/>
                </a:lnTo>
                <a:lnTo>
                  <a:pt x="50" y="88"/>
                </a:lnTo>
                <a:lnTo>
                  <a:pt x="76" y="45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44"/>
          <p:cNvSpPr/>
          <p:nvPr/>
        </p:nvSpPr>
        <p:spPr>
          <a:xfrm>
            <a:off x="10886760" y="5429880"/>
            <a:ext cx="1304280" cy="1427760"/>
          </a:xfrm>
          <a:custGeom>
            <a:avLst/>
            <a:gdLst/>
            <a:ahLst/>
            <a:rect l="l" t="t" r="r" b="b"/>
            <a:pathLst>
              <a:path w="261" h="299">
                <a:moveTo>
                  <a:pt x="85" y="149"/>
                </a:moveTo>
                <a:lnTo>
                  <a:pt x="0" y="299"/>
                </a:lnTo>
                <a:lnTo>
                  <a:pt x="173" y="299"/>
                </a:lnTo>
                <a:lnTo>
                  <a:pt x="261" y="299"/>
                </a:lnTo>
                <a:lnTo>
                  <a:pt x="261" y="154"/>
                </a:lnTo>
                <a:lnTo>
                  <a:pt x="258" y="149"/>
                </a:lnTo>
                <a:lnTo>
                  <a:pt x="173" y="0"/>
                </a:lnTo>
                <a:lnTo>
                  <a:pt x="85" y="149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5"/>
          <p:cNvSpPr/>
          <p:nvPr/>
        </p:nvSpPr>
        <p:spPr>
          <a:xfrm>
            <a:off x="2324880" y="2454480"/>
            <a:ext cx="7849080" cy="118764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7200" spc="-1" strike="noStrike">
                <a:solidFill>
                  <a:srgbClr val="2e75b6"/>
                </a:solidFill>
                <a:latin typeface="Bell Gothic Std Black"/>
                <a:ea typeface="微软雅黑"/>
              </a:rPr>
              <a:t>高速智能收费系统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92" name="CustomShape 46"/>
          <p:cNvSpPr/>
          <p:nvPr/>
        </p:nvSpPr>
        <p:spPr>
          <a:xfrm>
            <a:off x="3621960" y="4786560"/>
            <a:ext cx="1072800" cy="3034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Agency FB"/>
                <a:ea typeface="微软雅黑"/>
              </a:rPr>
              <a:t>汇报人：陈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" name="CustomShape 47"/>
          <p:cNvSpPr/>
          <p:nvPr/>
        </p:nvSpPr>
        <p:spPr>
          <a:xfrm>
            <a:off x="5986080" y="4786560"/>
            <a:ext cx="537840" cy="3034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1400" spc="-1" strike="noStrike">
                <a:solidFill>
                  <a:srgbClr val="ffffff"/>
                </a:solidFill>
                <a:latin typeface="Agency FB"/>
                <a:ea typeface="微软雅黑"/>
              </a:rPr>
              <a:t>麻菁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4" name="CustomShape 48"/>
          <p:cNvSpPr/>
          <p:nvPr/>
        </p:nvSpPr>
        <p:spPr>
          <a:xfrm>
            <a:off x="2846160" y="4102200"/>
            <a:ext cx="5596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 flipV="1">
            <a:off x="4165560" y="1041480"/>
            <a:ext cx="3860280" cy="3195000"/>
          </a:xfrm>
          <a:custGeom>
            <a:avLst/>
            <a:gdLst/>
            <a:ahLst/>
            <a:rect l="l" t="t" r="r" b="b"/>
            <a:pathLst>
              <a:path w="329" h="285">
                <a:moveTo>
                  <a:pt x="83" y="143"/>
                </a:moveTo>
                <a:lnTo>
                  <a:pt x="0" y="285"/>
                </a:lnTo>
                <a:lnTo>
                  <a:pt x="166" y="285"/>
                </a:lnTo>
                <a:lnTo>
                  <a:pt x="329" y="285"/>
                </a:lnTo>
                <a:lnTo>
                  <a:pt x="246" y="143"/>
                </a:lnTo>
                <a:lnTo>
                  <a:pt x="163" y="0"/>
                </a:lnTo>
                <a:lnTo>
                  <a:pt x="83" y="143"/>
                </a:lnTo>
                <a:close/>
              </a:path>
            </a:pathLst>
          </a:custGeom>
          <a:noFill/>
          <a:ln w="38160">
            <a:solidFill>
              <a:srgbClr val="2e75b6"/>
            </a:solidFill>
          </a:ln>
          <a:effectLst>
            <a:outerShdw algn="ctr" blurRad="635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4165560" y="453240"/>
            <a:ext cx="3860280" cy="3195000"/>
          </a:xfrm>
          <a:custGeom>
            <a:avLst/>
            <a:gdLst/>
            <a:ahLst/>
            <a:rect l="l" t="t" r="r" b="b"/>
            <a:pathLst>
              <a:path w="329" h="285">
                <a:moveTo>
                  <a:pt x="83" y="143"/>
                </a:moveTo>
                <a:lnTo>
                  <a:pt x="0" y="285"/>
                </a:lnTo>
                <a:lnTo>
                  <a:pt x="166" y="285"/>
                </a:lnTo>
                <a:lnTo>
                  <a:pt x="329" y="285"/>
                </a:lnTo>
                <a:lnTo>
                  <a:pt x="246" y="143"/>
                </a:lnTo>
                <a:lnTo>
                  <a:pt x="163" y="0"/>
                </a:lnTo>
                <a:lnTo>
                  <a:pt x="83" y="143"/>
                </a:lnTo>
                <a:close/>
              </a:path>
            </a:pathLst>
          </a:custGeom>
          <a:solidFill>
            <a:srgbClr val="2e75b6"/>
          </a:solidFill>
          <a:ln w="38160">
            <a:noFill/>
          </a:ln>
          <a:effectLst>
            <a:outerShdw algn="ctr" blurRad="635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4470840" y="4633920"/>
            <a:ext cx="32292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CN" sz="6000" spc="-1" strike="noStrike">
                <a:solidFill>
                  <a:srgbClr val="2e75b6"/>
                </a:solidFill>
                <a:latin typeface="方正尚酷简体"/>
                <a:ea typeface="方正尚酷简体"/>
              </a:rPr>
              <a:t>模块功能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5007600" y="1438560"/>
            <a:ext cx="2176920" cy="1990080"/>
          </a:xfrm>
          <a:custGeom>
            <a:avLst/>
            <a:gdLst/>
            <a:ahLst/>
            <a:rect l="l" t="t" r="r" b="b"/>
            <a:pathLst>
              <a:path w="4318004" h="3947521">
                <a:moveTo>
                  <a:pt x="0" y="3405519"/>
                </a:moveTo>
                <a:lnTo>
                  <a:pt x="4318004" y="3405519"/>
                </a:lnTo>
                <a:lnTo>
                  <a:pt x="2159002" y="3947521"/>
                </a:lnTo>
                <a:close/>
                <a:moveTo>
                  <a:pt x="0" y="0"/>
                </a:moveTo>
                <a:lnTo>
                  <a:pt x="4318004" y="0"/>
                </a:lnTo>
                <a:lnTo>
                  <a:pt x="4318004" y="1339228"/>
                </a:lnTo>
                <a:lnTo>
                  <a:pt x="4318004" y="2122339"/>
                </a:lnTo>
                <a:lnTo>
                  <a:pt x="4318004" y="3405518"/>
                </a:lnTo>
                <a:lnTo>
                  <a:pt x="0" y="3405518"/>
                </a:lnTo>
                <a:lnTo>
                  <a:pt x="0" y="2122339"/>
                </a:lnTo>
                <a:lnTo>
                  <a:pt x="0" y="1339228"/>
                </a:lnTo>
                <a:close/>
              </a:path>
            </a:pathLst>
          </a:custGeom>
          <a:noFill/>
          <a:ln>
            <a:noFill/>
          </a:ln>
          <a:effectLst>
            <a:outerShdw algn="t" blurRad="254000" dir="5400000" dist="12708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600" spc="-1" strike="noStrike">
                <a:solidFill>
                  <a:srgbClr val="ffffff"/>
                </a:solidFill>
                <a:latin typeface="Agency FB"/>
              </a:rPr>
              <a:t>03</a:t>
            </a: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184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185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87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188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90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91" name="图片 11" descr=""/>
          <p:cNvPicPr/>
          <p:nvPr/>
        </p:nvPicPr>
        <p:blipFill>
          <a:blip r:embed="rId1"/>
          <a:stretch/>
        </p:blipFill>
        <p:spPr>
          <a:xfrm>
            <a:off x="1864080" y="1260000"/>
            <a:ext cx="8463600" cy="549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193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194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5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96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197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8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99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95800" y="933120"/>
            <a:ext cx="10473840" cy="589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82043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200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200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202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203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4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5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206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7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08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9" name="CustomShape 9"/>
          <p:cNvSpPr/>
          <p:nvPr/>
        </p:nvSpPr>
        <p:spPr>
          <a:xfrm>
            <a:off x="924840" y="1264680"/>
            <a:ext cx="5194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latin typeface="迷你简菱心"/>
                <a:ea typeface="迷你简菱心"/>
              </a:rPr>
              <a:t>车辆管理模块：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0" name="CustomShape 10"/>
          <p:cNvSpPr/>
          <p:nvPr/>
        </p:nvSpPr>
        <p:spPr>
          <a:xfrm>
            <a:off x="2028960" y="2051280"/>
            <a:ext cx="6033960" cy="22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添加车辆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车辆信息修改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车辆信息查询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车辆绑定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 ……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212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213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5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216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18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9" name="CustomShape 9"/>
          <p:cNvSpPr/>
          <p:nvPr/>
        </p:nvSpPr>
        <p:spPr>
          <a:xfrm>
            <a:off x="924840" y="1264680"/>
            <a:ext cx="5194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latin typeface="迷你简菱心"/>
                <a:ea typeface="迷你简菱心"/>
              </a:rPr>
              <a:t>一卡通用户管理模块：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0" name="CustomShape 10"/>
          <p:cNvSpPr/>
          <p:nvPr/>
        </p:nvSpPr>
        <p:spPr>
          <a:xfrm>
            <a:off x="1945800" y="2030760"/>
            <a:ext cx="6033960" cy="22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用户注册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用户信息修改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用户信息查询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用户余额管理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 ……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222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223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4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5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226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28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29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222560" y="995400"/>
            <a:ext cx="10373400" cy="583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7" dur="131000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stCondLst>
                  <p:cond delay="0" evt="onClick">
                    <p:tgtEl>
                      <p:spTgt spid="229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229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231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232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3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4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235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37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>
            <a:off x="1322640" y="1617840"/>
            <a:ext cx="36381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latin typeface="迷你简菱心"/>
                <a:ea typeface="迷你简菱心"/>
              </a:rPr>
              <a:t>车辆进出站管理模块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39" name="CustomShape 10"/>
          <p:cNvSpPr/>
          <p:nvPr/>
        </p:nvSpPr>
        <p:spPr>
          <a:xfrm>
            <a:off x="1102320" y="2967480"/>
            <a:ext cx="380556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系统初始化配置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收费员登录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入口放行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出口收费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40" name="CustomShape 11"/>
          <p:cNvSpPr/>
          <p:nvPr/>
        </p:nvSpPr>
        <p:spPr>
          <a:xfrm>
            <a:off x="6877800" y="1617840"/>
            <a:ext cx="32011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latin typeface="迷你简菱心"/>
                <a:ea typeface="迷你简菱心"/>
              </a:rPr>
              <a:t>图像处理模块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41" name="CustomShape 12"/>
          <p:cNvSpPr/>
          <p:nvPr/>
        </p:nvSpPr>
        <p:spPr>
          <a:xfrm>
            <a:off x="6722640" y="2967480"/>
            <a:ext cx="39380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车牌号智能识别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图片传输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42" name="CustomShape 13"/>
          <p:cNvSpPr/>
          <p:nvPr/>
        </p:nvSpPr>
        <p:spPr>
          <a:xfrm>
            <a:off x="601920" y="1242720"/>
            <a:ext cx="5079960" cy="4428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14"/>
          <p:cNvSpPr/>
          <p:nvPr/>
        </p:nvSpPr>
        <p:spPr>
          <a:xfrm>
            <a:off x="6104160" y="1240560"/>
            <a:ext cx="5079960" cy="4428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245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246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8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249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51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2" name="CustomShape 9"/>
          <p:cNvSpPr/>
          <p:nvPr/>
        </p:nvSpPr>
        <p:spPr>
          <a:xfrm>
            <a:off x="924840" y="1177200"/>
            <a:ext cx="49788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latin typeface="迷你简菱心"/>
                <a:ea typeface="迷你简菱心"/>
              </a:rPr>
              <a:t>车辆进出站管理模块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3" name="CustomShape 10"/>
          <p:cNvSpPr/>
          <p:nvPr/>
        </p:nvSpPr>
        <p:spPr>
          <a:xfrm>
            <a:off x="2639160" y="272232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1"/>
          <p:cNvSpPr/>
          <p:nvPr/>
        </p:nvSpPr>
        <p:spPr>
          <a:xfrm>
            <a:off x="924840" y="5186520"/>
            <a:ext cx="5779440" cy="85176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入口放行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5" name="CustomShape 12"/>
          <p:cNvSpPr/>
          <p:nvPr/>
        </p:nvSpPr>
        <p:spPr>
          <a:xfrm>
            <a:off x="971640" y="1870200"/>
            <a:ext cx="5779440" cy="85176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出口收费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6" name="CustomShape 13"/>
          <p:cNvSpPr/>
          <p:nvPr/>
        </p:nvSpPr>
        <p:spPr>
          <a:xfrm flipV="1">
            <a:off x="3814560" y="2791080"/>
            <a:ext cx="360" cy="239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7" name="CustomShape 14"/>
          <p:cNvSpPr/>
          <p:nvPr/>
        </p:nvSpPr>
        <p:spPr>
          <a:xfrm flipV="1">
            <a:off x="7121160" y="4913280"/>
            <a:ext cx="1302120" cy="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5"/>
          <p:cNvSpPr/>
          <p:nvPr/>
        </p:nvSpPr>
        <p:spPr>
          <a:xfrm>
            <a:off x="6887160" y="5396040"/>
            <a:ext cx="44294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车牌号不在系统中，不予放行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套牌车，不予放行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9" name="CustomShape 16"/>
          <p:cNvSpPr/>
          <p:nvPr/>
        </p:nvSpPr>
        <p:spPr>
          <a:xfrm>
            <a:off x="6864840" y="1752840"/>
            <a:ext cx="485604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自动扣费</a:t>
            </a:r>
            <a:endParaRPr b="0" lang="en-US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有缴费账户，账户有余额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现金支付</a:t>
            </a:r>
            <a:endParaRPr b="0" lang="en-US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有缴费账户，账户没有余额</a:t>
            </a:r>
            <a:endParaRPr b="0" lang="en-US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无缴费账户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0" name="CustomShape 17"/>
          <p:cNvSpPr/>
          <p:nvPr/>
        </p:nvSpPr>
        <p:spPr>
          <a:xfrm>
            <a:off x="210600" y="2783160"/>
            <a:ext cx="553680" cy="23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vert="vert" rot="5400000">
            <a:noAutofit/>
          </a:bodyPr>
          <a:p>
            <a:pPr>
              <a:lnSpc>
                <a:spcPct val="100000"/>
              </a:lnSpc>
            </a:pPr>
            <a:r>
              <a:rPr b="0" lang="zh-CN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车牌号智能识别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262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263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4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5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266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7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68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69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519920" y="995400"/>
            <a:ext cx="9151920" cy="51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8" dur="229775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9" restart="whenNotActive" nodeType="interactiveSeq" fill="hold">
                <p:stCondLst>
                  <p:cond delay="0" evt="onClick">
                    <p:tgtEl>
                      <p:spTgt spid="269"/>
                    </p:tgtEl>
                  </p:cond>
                </p:stCondLst>
                <p:childTnLst>
                  <p:par>
                    <p:cTn id="30" fill="hold">
                      <p:stCondLst>
                        <p:cond delay="0" evt="onClick">
                          <p:tgtEl>
                            <p:spTgt spid="269"/>
                          </p:tgtEl>
                        </p:cond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271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272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4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275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77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8" name="CustomShape 9"/>
          <p:cNvSpPr/>
          <p:nvPr/>
        </p:nvSpPr>
        <p:spPr>
          <a:xfrm>
            <a:off x="924840" y="1264680"/>
            <a:ext cx="5194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latin typeface="迷你简菱心"/>
                <a:ea typeface="迷你简菱心"/>
              </a:rPr>
              <a:t>交通网信息管理模块：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9" name="CustomShape 10"/>
          <p:cNvSpPr/>
          <p:nvPr/>
        </p:nvSpPr>
        <p:spPr>
          <a:xfrm>
            <a:off x="2013120" y="2548080"/>
            <a:ext cx="6665400" cy="22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收费站信息管理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维护高速公路道路信息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维护高速公路收费标准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路径距离计算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                        —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最短路径算法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advTm="0" p14:dur="10"/>
    </mc:Choice>
    <mc:Fallback>
      <p:transition advTm="0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406200" y="0"/>
            <a:ext cx="1216440" cy="1050480"/>
          </a:xfrm>
          <a:custGeom>
            <a:avLst/>
            <a:gdLst/>
            <a:ahLst/>
            <a:rect l="l" t="t" r="r" b="b"/>
            <a:pathLst>
              <a:path w="227" h="196">
                <a:moveTo>
                  <a:pt x="114" y="0"/>
                </a:moveTo>
                <a:lnTo>
                  <a:pt x="0" y="0"/>
                </a:lnTo>
                <a:lnTo>
                  <a:pt x="57" y="98"/>
                </a:lnTo>
                <a:lnTo>
                  <a:pt x="114" y="196"/>
                </a:lnTo>
                <a:lnTo>
                  <a:pt x="171" y="98"/>
                </a:lnTo>
                <a:lnTo>
                  <a:pt x="227" y="0"/>
                </a:lnTo>
                <a:lnTo>
                  <a:pt x="114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9140400" y="0"/>
            <a:ext cx="734040" cy="637560"/>
          </a:xfrm>
          <a:custGeom>
            <a:avLst/>
            <a:gdLst/>
            <a:ahLst/>
            <a:rect l="l" t="t" r="r" b="b"/>
            <a:pathLst>
              <a:path w="137" h="119">
                <a:moveTo>
                  <a:pt x="68" y="0"/>
                </a:moveTo>
                <a:lnTo>
                  <a:pt x="0" y="0"/>
                </a:lnTo>
                <a:lnTo>
                  <a:pt x="35" y="59"/>
                </a:lnTo>
                <a:lnTo>
                  <a:pt x="68" y="119"/>
                </a:lnTo>
                <a:lnTo>
                  <a:pt x="101" y="59"/>
                </a:lnTo>
                <a:lnTo>
                  <a:pt x="137" y="0"/>
                </a:lnTo>
                <a:lnTo>
                  <a:pt x="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3"/>
          <p:cNvSpPr/>
          <p:nvPr/>
        </p:nvSpPr>
        <p:spPr>
          <a:xfrm>
            <a:off x="8272080" y="0"/>
            <a:ext cx="739440" cy="637560"/>
          </a:xfrm>
          <a:custGeom>
            <a:avLst/>
            <a:gdLst/>
            <a:ahLst/>
            <a:rect l="l" t="t" r="r" b="b"/>
            <a:pathLst>
              <a:path w="138" h="119">
                <a:moveTo>
                  <a:pt x="69" y="0"/>
                </a:moveTo>
                <a:lnTo>
                  <a:pt x="0" y="0"/>
                </a:lnTo>
                <a:lnTo>
                  <a:pt x="36" y="59"/>
                </a:lnTo>
                <a:lnTo>
                  <a:pt x="69" y="119"/>
                </a:lnTo>
                <a:lnTo>
                  <a:pt x="102" y="59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4"/>
          <p:cNvSpPr/>
          <p:nvPr/>
        </p:nvSpPr>
        <p:spPr>
          <a:xfrm>
            <a:off x="726120" y="2641680"/>
            <a:ext cx="321120" cy="267840"/>
          </a:xfrm>
          <a:custGeom>
            <a:avLst/>
            <a:gdLst/>
            <a:ahLst/>
            <a:rect l="l" t="t" r="r" b="b"/>
            <a:pathLst>
              <a:path w="60" h="50">
                <a:moveTo>
                  <a:pt x="29" y="0"/>
                </a:moveTo>
                <a:lnTo>
                  <a:pt x="0" y="0"/>
                </a:lnTo>
                <a:lnTo>
                  <a:pt x="14" y="24"/>
                </a:lnTo>
                <a:lnTo>
                  <a:pt x="29" y="50"/>
                </a:lnTo>
                <a:lnTo>
                  <a:pt x="43" y="24"/>
                </a:lnTo>
                <a:lnTo>
                  <a:pt x="60" y="0"/>
                </a:lnTo>
                <a:lnTo>
                  <a:pt x="29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5"/>
          <p:cNvSpPr/>
          <p:nvPr/>
        </p:nvSpPr>
        <p:spPr>
          <a:xfrm>
            <a:off x="8920440" y="471600"/>
            <a:ext cx="305280" cy="272880"/>
          </a:xfrm>
          <a:custGeom>
            <a:avLst/>
            <a:gdLst/>
            <a:ahLst/>
            <a:rect l="l" t="t" r="r" b="b"/>
            <a:pathLst>
              <a:path w="57" h="51">
                <a:moveTo>
                  <a:pt x="29" y="0"/>
                </a:moveTo>
                <a:lnTo>
                  <a:pt x="0" y="0"/>
                </a:lnTo>
                <a:lnTo>
                  <a:pt x="14" y="24"/>
                </a:lnTo>
                <a:lnTo>
                  <a:pt x="29" y="51"/>
                </a:lnTo>
                <a:lnTo>
                  <a:pt x="43" y="24"/>
                </a:lnTo>
                <a:lnTo>
                  <a:pt x="57" y="0"/>
                </a:lnTo>
                <a:lnTo>
                  <a:pt x="2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6"/>
          <p:cNvSpPr/>
          <p:nvPr/>
        </p:nvSpPr>
        <p:spPr>
          <a:xfrm>
            <a:off x="5645160" y="471600"/>
            <a:ext cx="316080" cy="272880"/>
          </a:xfrm>
          <a:custGeom>
            <a:avLst/>
            <a:gdLst/>
            <a:ahLst/>
            <a:rect l="l" t="t" r="r" b="b"/>
            <a:pathLst>
              <a:path w="59" h="51">
                <a:moveTo>
                  <a:pt x="31" y="0"/>
                </a:moveTo>
                <a:lnTo>
                  <a:pt x="0" y="0"/>
                </a:lnTo>
                <a:lnTo>
                  <a:pt x="14" y="24"/>
                </a:lnTo>
                <a:lnTo>
                  <a:pt x="31" y="51"/>
                </a:lnTo>
                <a:lnTo>
                  <a:pt x="45" y="24"/>
                </a:lnTo>
                <a:lnTo>
                  <a:pt x="59" y="0"/>
                </a:lnTo>
                <a:lnTo>
                  <a:pt x="31" y="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7"/>
          <p:cNvSpPr/>
          <p:nvPr/>
        </p:nvSpPr>
        <p:spPr>
          <a:xfrm>
            <a:off x="1690920" y="2641680"/>
            <a:ext cx="321120" cy="267840"/>
          </a:xfrm>
          <a:custGeom>
            <a:avLst/>
            <a:gdLst/>
            <a:ahLst/>
            <a:rect l="l" t="t" r="r" b="b"/>
            <a:pathLst>
              <a:path w="60" h="50">
                <a:moveTo>
                  <a:pt x="29" y="0"/>
                </a:moveTo>
                <a:lnTo>
                  <a:pt x="0" y="0"/>
                </a:lnTo>
                <a:lnTo>
                  <a:pt x="15" y="24"/>
                </a:lnTo>
                <a:lnTo>
                  <a:pt x="29" y="50"/>
                </a:lnTo>
                <a:lnTo>
                  <a:pt x="43" y="24"/>
                </a:lnTo>
                <a:lnTo>
                  <a:pt x="60" y="0"/>
                </a:lnTo>
                <a:lnTo>
                  <a:pt x="29" y="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8"/>
          <p:cNvSpPr/>
          <p:nvPr/>
        </p:nvSpPr>
        <p:spPr>
          <a:xfrm>
            <a:off x="5682600" y="471600"/>
            <a:ext cx="954000" cy="835920"/>
          </a:xfrm>
          <a:custGeom>
            <a:avLst/>
            <a:gdLst/>
            <a:ahLst/>
            <a:rect l="l" t="t" r="r" b="b"/>
            <a:pathLst>
              <a:path w="178" h="156">
                <a:moveTo>
                  <a:pt x="43" y="77"/>
                </a:moveTo>
                <a:lnTo>
                  <a:pt x="0" y="156"/>
                </a:lnTo>
                <a:lnTo>
                  <a:pt x="88" y="154"/>
                </a:lnTo>
                <a:lnTo>
                  <a:pt x="178" y="154"/>
                </a:lnTo>
                <a:lnTo>
                  <a:pt x="133" y="77"/>
                </a:lnTo>
                <a:lnTo>
                  <a:pt x="88" y="0"/>
                </a:lnTo>
                <a:lnTo>
                  <a:pt x="43" y="77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9"/>
          <p:cNvSpPr/>
          <p:nvPr/>
        </p:nvSpPr>
        <p:spPr>
          <a:xfrm>
            <a:off x="983520" y="2641680"/>
            <a:ext cx="428400" cy="380160"/>
          </a:xfrm>
          <a:custGeom>
            <a:avLst/>
            <a:gdLst/>
            <a:ahLst/>
            <a:rect l="l" t="t" r="r" b="b"/>
            <a:pathLst>
              <a:path w="80" h="71">
                <a:moveTo>
                  <a:pt x="19" y="36"/>
                </a:moveTo>
                <a:lnTo>
                  <a:pt x="0" y="71"/>
                </a:lnTo>
                <a:lnTo>
                  <a:pt x="40" y="69"/>
                </a:lnTo>
                <a:lnTo>
                  <a:pt x="80" y="69"/>
                </a:lnTo>
                <a:lnTo>
                  <a:pt x="61" y="33"/>
                </a:lnTo>
                <a:lnTo>
                  <a:pt x="40" y="0"/>
                </a:lnTo>
                <a:lnTo>
                  <a:pt x="19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10"/>
          <p:cNvSpPr/>
          <p:nvPr/>
        </p:nvSpPr>
        <p:spPr>
          <a:xfrm>
            <a:off x="7623360" y="48240"/>
            <a:ext cx="954000" cy="835920"/>
          </a:xfrm>
          <a:custGeom>
            <a:avLst/>
            <a:gdLst/>
            <a:ahLst/>
            <a:rect l="l" t="t" r="r" b="b"/>
            <a:pathLst>
              <a:path w="178" h="156">
                <a:moveTo>
                  <a:pt x="46" y="79"/>
                </a:moveTo>
                <a:lnTo>
                  <a:pt x="0" y="156"/>
                </a:lnTo>
                <a:lnTo>
                  <a:pt x="91" y="156"/>
                </a:lnTo>
                <a:lnTo>
                  <a:pt x="178" y="156"/>
                </a:lnTo>
                <a:lnTo>
                  <a:pt x="133" y="77"/>
                </a:lnTo>
                <a:lnTo>
                  <a:pt x="88" y="0"/>
                </a:lnTo>
                <a:lnTo>
                  <a:pt x="46" y="79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11"/>
          <p:cNvSpPr/>
          <p:nvPr/>
        </p:nvSpPr>
        <p:spPr>
          <a:xfrm>
            <a:off x="5071320" y="0"/>
            <a:ext cx="739440" cy="637560"/>
          </a:xfrm>
          <a:custGeom>
            <a:avLst/>
            <a:gdLst/>
            <a:ahLst/>
            <a:rect l="l" t="t" r="r" b="b"/>
            <a:pathLst>
              <a:path w="138" h="119">
                <a:moveTo>
                  <a:pt x="69" y="0"/>
                </a:moveTo>
                <a:lnTo>
                  <a:pt x="0" y="0"/>
                </a:lnTo>
                <a:lnTo>
                  <a:pt x="33" y="59"/>
                </a:lnTo>
                <a:lnTo>
                  <a:pt x="69" y="119"/>
                </a:lnTo>
                <a:lnTo>
                  <a:pt x="102" y="59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12"/>
          <p:cNvSpPr/>
          <p:nvPr/>
        </p:nvSpPr>
        <p:spPr>
          <a:xfrm>
            <a:off x="1603080" y="1243800"/>
            <a:ext cx="739440" cy="642960"/>
          </a:xfrm>
          <a:custGeom>
            <a:avLst/>
            <a:gdLst/>
            <a:ahLst/>
            <a:rect l="l" t="t" r="r" b="b"/>
            <a:pathLst>
              <a:path w="138" h="120">
                <a:moveTo>
                  <a:pt x="69" y="0"/>
                </a:moveTo>
                <a:lnTo>
                  <a:pt x="0" y="0"/>
                </a:lnTo>
                <a:lnTo>
                  <a:pt x="33" y="60"/>
                </a:lnTo>
                <a:lnTo>
                  <a:pt x="69" y="120"/>
                </a:lnTo>
                <a:lnTo>
                  <a:pt x="102" y="60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3"/>
          <p:cNvSpPr/>
          <p:nvPr/>
        </p:nvSpPr>
        <p:spPr>
          <a:xfrm>
            <a:off x="4422600" y="48240"/>
            <a:ext cx="954000" cy="835920"/>
          </a:xfrm>
          <a:custGeom>
            <a:avLst/>
            <a:gdLst/>
            <a:ahLst/>
            <a:rect l="l" t="t" r="r" b="b"/>
            <a:pathLst>
              <a:path w="178" h="156">
                <a:moveTo>
                  <a:pt x="45" y="79"/>
                </a:moveTo>
                <a:lnTo>
                  <a:pt x="0" y="156"/>
                </a:lnTo>
                <a:lnTo>
                  <a:pt x="88" y="156"/>
                </a:lnTo>
                <a:lnTo>
                  <a:pt x="178" y="156"/>
                </a:lnTo>
                <a:lnTo>
                  <a:pt x="133" y="77"/>
                </a:lnTo>
                <a:lnTo>
                  <a:pt x="88" y="0"/>
                </a:lnTo>
                <a:lnTo>
                  <a:pt x="45" y="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4"/>
          <p:cNvSpPr/>
          <p:nvPr/>
        </p:nvSpPr>
        <p:spPr>
          <a:xfrm>
            <a:off x="2846520" y="0"/>
            <a:ext cx="1843920" cy="1602720"/>
          </a:xfrm>
          <a:custGeom>
            <a:avLst/>
            <a:gdLst/>
            <a:ahLst/>
            <a:rect l="l" t="t" r="r" b="b"/>
            <a:pathLst>
              <a:path w="344" h="299">
                <a:moveTo>
                  <a:pt x="171" y="0"/>
                </a:moveTo>
                <a:lnTo>
                  <a:pt x="0" y="0"/>
                </a:lnTo>
                <a:lnTo>
                  <a:pt x="86" y="151"/>
                </a:lnTo>
                <a:lnTo>
                  <a:pt x="171" y="299"/>
                </a:lnTo>
                <a:lnTo>
                  <a:pt x="259" y="151"/>
                </a:lnTo>
                <a:lnTo>
                  <a:pt x="344" y="0"/>
                </a:lnTo>
                <a:lnTo>
                  <a:pt x="171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5"/>
          <p:cNvSpPr/>
          <p:nvPr/>
        </p:nvSpPr>
        <p:spPr>
          <a:xfrm>
            <a:off x="0" y="0"/>
            <a:ext cx="916200" cy="1602720"/>
          </a:xfrm>
          <a:custGeom>
            <a:avLst/>
            <a:gdLst/>
            <a:ahLst/>
            <a:rect l="l" t="t" r="r" b="b"/>
            <a:pathLst>
              <a:path w="171" h="299">
                <a:moveTo>
                  <a:pt x="0" y="0"/>
                </a:moveTo>
                <a:lnTo>
                  <a:pt x="0" y="299"/>
                </a:lnTo>
                <a:lnTo>
                  <a:pt x="86" y="151"/>
                </a:lnTo>
                <a:lnTo>
                  <a:pt x="171" y="0"/>
                </a:lnTo>
                <a:lnTo>
                  <a:pt x="0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6"/>
          <p:cNvSpPr/>
          <p:nvPr/>
        </p:nvSpPr>
        <p:spPr>
          <a:xfrm>
            <a:off x="2401560" y="471600"/>
            <a:ext cx="305280" cy="272880"/>
          </a:xfrm>
          <a:custGeom>
            <a:avLst/>
            <a:gdLst/>
            <a:ahLst/>
            <a:rect l="l" t="t" r="r" b="b"/>
            <a:pathLst>
              <a:path w="57" h="51">
                <a:moveTo>
                  <a:pt x="29" y="0"/>
                </a:moveTo>
                <a:lnTo>
                  <a:pt x="0" y="0"/>
                </a:lnTo>
                <a:lnTo>
                  <a:pt x="15" y="24"/>
                </a:lnTo>
                <a:lnTo>
                  <a:pt x="29" y="51"/>
                </a:lnTo>
                <a:lnTo>
                  <a:pt x="43" y="24"/>
                </a:lnTo>
                <a:lnTo>
                  <a:pt x="57" y="0"/>
                </a:lnTo>
                <a:lnTo>
                  <a:pt x="2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7"/>
          <p:cNvSpPr/>
          <p:nvPr/>
        </p:nvSpPr>
        <p:spPr>
          <a:xfrm>
            <a:off x="498600" y="1785240"/>
            <a:ext cx="621360" cy="541080"/>
          </a:xfrm>
          <a:custGeom>
            <a:avLst/>
            <a:gdLst/>
            <a:ahLst/>
            <a:rect l="l" t="t" r="r" b="b"/>
            <a:pathLst>
              <a:path w="116" h="101">
                <a:moveTo>
                  <a:pt x="59" y="0"/>
                </a:moveTo>
                <a:lnTo>
                  <a:pt x="0" y="0"/>
                </a:lnTo>
                <a:lnTo>
                  <a:pt x="28" y="50"/>
                </a:lnTo>
                <a:lnTo>
                  <a:pt x="59" y="101"/>
                </a:lnTo>
                <a:lnTo>
                  <a:pt x="88" y="50"/>
                </a:lnTo>
                <a:lnTo>
                  <a:pt x="116" y="0"/>
                </a:lnTo>
                <a:lnTo>
                  <a:pt x="59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18"/>
          <p:cNvSpPr/>
          <p:nvPr/>
        </p:nvSpPr>
        <p:spPr>
          <a:xfrm>
            <a:off x="1147320" y="0"/>
            <a:ext cx="305280" cy="267840"/>
          </a:xfrm>
          <a:custGeom>
            <a:avLst/>
            <a:gdLst/>
            <a:ahLst/>
            <a:rect l="l" t="t" r="r" b="b"/>
            <a:pathLst>
              <a:path w="57" h="50">
                <a:moveTo>
                  <a:pt x="28" y="0"/>
                </a:moveTo>
                <a:lnTo>
                  <a:pt x="0" y="0"/>
                </a:lnTo>
                <a:lnTo>
                  <a:pt x="14" y="24"/>
                </a:lnTo>
                <a:lnTo>
                  <a:pt x="28" y="50"/>
                </a:lnTo>
                <a:lnTo>
                  <a:pt x="42" y="24"/>
                </a:lnTo>
                <a:lnTo>
                  <a:pt x="57" y="0"/>
                </a:lnTo>
                <a:lnTo>
                  <a:pt x="28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9"/>
          <p:cNvSpPr/>
          <p:nvPr/>
        </p:nvSpPr>
        <p:spPr>
          <a:xfrm>
            <a:off x="2037240" y="637920"/>
            <a:ext cx="1763280" cy="1559520"/>
          </a:xfrm>
          <a:custGeom>
            <a:avLst/>
            <a:gdLst/>
            <a:ahLst/>
            <a:rect l="l" t="t" r="r" b="b"/>
            <a:pathLst>
              <a:path w="329" h="291">
                <a:moveTo>
                  <a:pt x="83" y="144"/>
                </a:moveTo>
                <a:lnTo>
                  <a:pt x="0" y="291"/>
                </a:lnTo>
                <a:lnTo>
                  <a:pt x="166" y="288"/>
                </a:lnTo>
                <a:lnTo>
                  <a:pt x="329" y="288"/>
                </a:lnTo>
                <a:lnTo>
                  <a:pt x="246" y="144"/>
                </a:lnTo>
                <a:lnTo>
                  <a:pt x="163" y="0"/>
                </a:lnTo>
                <a:lnTo>
                  <a:pt x="83" y="144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0"/>
          <p:cNvSpPr/>
          <p:nvPr/>
        </p:nvSpPr>
        <p:spPr>
          <a:xfrm>
            <a:off x="1817280" y="0"/>
            <a:ext cx="739440" cy="637560"/>
          </a:xfrm>
          <a:custGeom>
            <a:avLst/>
            <a:gdLst/>
            <a:ahLst/>
            <a:rect l="l" t="t" r="r" b="b"/>
            <a:pathLst>
              <a:path w="138" h="119">
                <a:moveTo>
                  <a:pt x="69" y="0"/>
                </a:moveTo>
                <a:lnTo>
                  <a:pt x="0" y="0"/>
                </a:lnTo>
                <a:lnTo>
                  <a:pt x="34" y="59"/>
                </a:lnTo>
                <a:lnTo>
                  <a:pt x="69" y="119"/>
                </a:lnTo>
                <a:lnTo>
                  <a:pt x="102" y="59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1"/>
          <p:cNvSpPr/>
          <p:nvPr/>
        </p:nvSpPr>
        <p:spPr>
          <a:xfrm>
            <a:off x="1168560" y="48240"/>
            <a:ext cx="954000" cy="835920"/>
          </a:xfrm>
          <a:custGeom>
            <a:avLst/>
            <a:gdLst/>
            <a:ahLst/>
            <a:rect l="l" t="t" r="r" b="b"/>
            <a:pathLst>
              <a:path w="178" h="156">
                <a:moveTo>
                  <a:pt x="45" y="79"/>
                </a:moveTo>
                <a:lnTo>
                  <a:pt x="0" y="156"/>
                </a:lnTo>
                <a:lnTo>
                  <a:pt x="91" y="156"/>
                </a:lnTo>
                <a:lnTo>
                  <a:pt x="178" y="156"/>
                </a:lnTo>
                <a:lnTo>
                  <a:pt x="133" y="77"/>
                </a:lnTo>
                <a:lnTo>
                  <a:pt x="88" y="0"/>
                </a:lnTo>
                <a:lnTo>
                  <a:pt x="45" y="79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2"/>
          <p:cNvSpPr/>
          <p:nvPr/>
        </p:nvSpPr>
        <p:spPr>
          <a:xfrm>
            <a:off x="120240" y="2641680"/>
            <a:ext cx="541080" cy="471240"/>
          </a:xfrm>
          <a:custGeom>
            <a:avLst/>
            <a:gdLst/>
            <a:ahLst/>
            <a:rect l="l" t="t" r="r" b="b"/>
            <a:pathLst>
              <a:path w="101" h="88">
                <a:moveTo>
                  <a:pt x="26" y="43"/>
                </a:moveTo>
                <a:lnTo>
                  <a:pt x="0" y="88"/>
                </a:lnTo>
                <a:lnTo>
                  <a:pt x="52" y="86"/>
                </a:lnTo>
                <a:lnTo>
                  <a:pt x="101" y="86"/>
                </a:lnTo>
                <a:lnTo>
                  <a:pt x="75" y="43"/>
                </a:lnTo>
                <a:lnTo>
                  <a:pt x="52" y="0"/>
                </a:lnTo>
                <a:lnTo>
                  <a:pt x="26" y="43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3"/>
          <p:cNvSpPr/>
          <p:nvPr/>
        </p:nvSpPr>
        <p:spPr>
          <a:xfrm>
            <a:off x="1011960" y="4084560"/>
            <a:ext cx="211212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22040" rIns="122040" tIns="60840" bIns="60840">
            <a:spAutoFit/>
          </a:bodyPr>
          <a:p>
            <a:pPr algn="ctr">
              <a:lnSpc>
                <a:spcPct val="100000"/>
              </a:lnSpc>
            </a:pPr>
            <a:r>
              <a:rPr b="0" lang="zh-CN" sz="7200" spc="299" strike="noStrike">
                <a:solidFill>
                  <a:srgbClr val="2e75b6"/>
                </a:solidFill>
                <a:latin typeface="微软雅黑"/>
                <a:ea typeface="微软雅黑"/>
              </a:rPr>
              <a:t>目录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18" name="CustomShape 24"/>
          <p:cNvSpPr/>
          <p:nvPr/>
        </p:nvSpPr>
        <p:spPr>
          <a:xfrm>
            <a:off x="243720" y="5153040"/>
            <a:ext cx="3648960" cy="7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22040" rIns="122040" tIns="60840" bIns="60840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599" strike="noStrike">
                <a:solidFill>
                  <a:srgbClr val="2e75b6"/>
                </a:solidFill>
                <a:latin typeface="微软雅黑"/>
                <a:ea typeface="微软雅黑"/>
              </a:rPr>
              <a:t>CONTENTS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CustomShape 25"/>
          <p:cNvSpPr/>
          <p:nvPr/>
        </p:nvSpPr>
        <p:spPr>
          <a:xfrm>
            <a:off x="6315120" y="3534480"/>
            <a:ext cx="1307880" cy="515520"/>
          </a:xfrm>
          <a:prstGeom prst="rect">
            <a:avLst/>
          </a:prstGeom>
          <a:solidFill>
            <a:srgbClr val="87caec"/>
          </a:solidFill>
          <a:ln>
            <a:noFill/>
          </a:ln>
          <a:effectLst>
            <a:outerShdw algn="ctr" blurRad="635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2400" spc="-1" strike="noStrike">
                <a:solidFill>
                  <a:srgbClr val="ffffff"/>
                </a:solidFill>
                <a:latin typeface="微软雅黑"/>
                <a:ea typeface="微软雅黑"/>
              </a:rPr>
              <a:t>第一章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0" name="CustomShape 26"/>
          <p:cNvSpPr/>
          <p:nvPr/>
        </p:nvSpPr>
        <p:spPr>
          <a:xfrm>
            <a:off x="8056440" y="349992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200" spc="-1" strike="noStrike">
                <a:solidFill>
                  <a:srgbClr val="2e75b6"/>
                </a:solidFill>
                <a:latin typeface="微软雅黑"/>
                <a:ea typeface="微软雅黑"/>
              </a:rPr>
              <a:t>需求分析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1" name="CustomShape 27"/>
          <p:cNvSpPr/>
          <p:nvPr/>
        </p:nvSpPr>
        <p:spPr>
          <a:xfrm>
            <a:off x="6315120" y="4550400"/>
            <a:ext cx="1307880" cy="515520"/>
          </a:xfrm>
          <a:prstGeom prst="rect">
            <a:avLst/>
          </a:prstGeom>
          <a:solidFill>
            <a:srgbClr val="87caec"/>
          </a:solidFill>
          <a:ln>
            <a:noFill/>
          </a:ln>
          <a:effectLst>
            <a:outerShdw algn="ctr" blurRad="635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2400" spc="-1" strike="noStrike">
                <a:solidFill>
                  <a:srgbClr val="ffffff"/>
                </a:solidFill>
                <a:latin typeface="微软雅黑"/>
                <a:ea typeface="微软雅黑"/>
              </a:rPr>
              <a:t>第二章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2" name="CustomShape 28"/>
          <p:cNvSpPr/>
          <p:nvPr/>
        </p:nvSpPr>
        <p:spPr>
          <a:xfrm>
            <a:off x="8056440" y="451584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200" spc="-1" strike="noStrike">
                <a:solidFill>
                  <a:srgbClr val="2e75b6"/>
                </a:solidFill>
                <a:latin typeface="微软雅黑"/>
                <a:ea typeface="微软雅黑"/>
              </a:rPr>
              <a:t>架构设计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3" name="CustomShape 29"/>
          <p:cNvSpPr/>
          <p:nvPr/>
        </p:nvSpPr>
        <p:spPr>
          <a:xfrm>
            <a:off x="6315120" y="5566320"/>
            <a:ext cx="1307880" cy="515520"/>
          </a:xfrm>
          <a:prstGeom prst="rect">
            <a:avLst/>
          </a:prstGeom>
          <a:solidFill>
            <a:srgbClr val="87caec"/>
          </a:solidFill>
          <a:ln>
            <a:noFill/>
          </a:ln>
          <a:effectLst>
            <a:outerShdw algn="ctr" blurRad="635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zh-CN" sz="2400" spc="-1" strike="noStrike">
                <a:solidFill>
                  <a:srgbClr val="ffffff"/>
                </a:solidFill>
                <a:latin typeface="微软雅黑"/>
                <a:ea typeface="微软雅黑"/>
              </a:rPr>
              <a:t>第三章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" name="CustomShape 30"/>
          <p:cNvSpPr/>
          <p:nvPr/>
        </p:nvSpPr>
        <p:spPr>
          <a:xfrm>
            <a:off x="8056440" y="5532120"/>
            <a:ext cx="180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200" spc="-1" strike="noStrike">
                <a:solidFill>
                  <a:srgbClr val="2e75b6"/>
                </a:solidFill>
                <a:latin typeface="微软雅黑"/>
                <a:ea typeface="微软雅黑"/>
              </a:rPr>
              <a:t>模块功能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281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282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3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84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285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87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8" name="CustomShape 9"/>
          <p:cNvSpPr/>
          <p:nvPr/>
        </p:nvSpPr>
        <p:spPr>
          <a:xfrm>
            <a:off x="924840" y="1264680"/>
            <a:ext cx="5194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latin typeface="迷你简菱心"/>
                <a:ea typeface="迷你简菱心"/>
              </a:rPr>
              <a:t>行驶信息管理模块：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9" name="CustomShape 10"/>
          <p:cNvSpPr/>
          <p:nvPr/>
        </p:nvSpPr>
        <p:spPr>
          <a:xfrm>
            <a:off x="1836360" y="2952000"/>
            <a:ext cx="66654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记录行驶信息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行驶信息管理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291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292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3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94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295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97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8" name="CustomShape 9"/>
          <p:cNvSpPr/>
          <p:nvPr/>
        </p:nvSpPr>
        <p:spPr>
          <a:xfrm>
            <a:off x="924840" y="1264680"/>
            <a:ext cx="5194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2800" spc="-1" strike="noStrike">
                <a:latin typeface="迷你简菱心"/>
                <a:ea typeface="迷你简菱心"/>
              </a:rPr>
              <a:t>收费管理模块：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9" name="CustomShape 10"/>
          <p:cNvSpPr/>
          <p:nvPr/>
        </p:nvSpPr>
        <p:spPr>
          <a:xfrm>
            <a:off x="1772280" y="2305440"/>
            <a:ext cx="6665400" cy="22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高速公路车辆收费费用计算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      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-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工厂模式，生成相应省份收费标准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      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-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策略模式，根据车型生产收费策略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收费冲正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收费单信息管理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301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302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3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04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305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07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三、模块功能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8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764640" y="915840"/>
            <a:ext cx="10388160" cy="584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34" dur="indefinite" restart="never" nodeType="tmRoot">
          <p:childTnLst>
            <p:seq>
              <p:cTn id="35" restart="whenNotActive" nodeType="interactiveSeq" fill="hold">
                <p:stCondLst>
                  <p:cond delay="0" evt="onClick">
                    <p:tgtEl>
                      <p:spTgt spid="308"/>
                    </p:tgtEl>
                  </p:cond>
                </p:stCondLst>
                <p:childTnLst>
                  <p:par>
                    <p:cTn id="36" fill="hold">
                      <p:stCondLst>
                        <p:cond delay="0" evt="onClick">
                          <p:tgtEl>
                            <p:spTgt spid="308"/>
                          </p:tgtEl>
                        </p:cond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973480" y="4320"/>
            <a:ext cx="1134360" cy="926280"/>
          </a:xfrm>
          <a:custGeom>
            <a:avLst/>
            <a:gdLst/>
            <a:ahLst/>
            <a:rect l="l" t="t" r="r" b="b"/>
            <a:pathLst>
              <a:path w="227" h="194">
                <a:moveTo>
                  <a:pt x="114" y="0"/>
                </a:moveTo>
                <a:lnTo>
                  <a:pt x="0" y="0"/>
                </a:lnTo>
                <a:lnTo>
                  <a:pt x="57" y="97"/>
                </a:lnTo>
                <a:lnTo>
                  <a:pt x="114" y="194"/>
                </a:lnTo>
                <a:lnTo>
                  <a:pt x="171" y="97"/>
                </a:lnTo>
                <a:lnTo>
                  <a:pt x="227" y="0"/>
                </a:lnTo>
                <a:lnTo>
                  <a:pt x="114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"/>
          <p:cNvSpPr/>
          <p:nvPr/>
        </p:nvSpPr>
        <p:spPr>
          <a:xfrm>
            <a:off x="8517960" y="4320"/>
            <a:ext cx="689400" cy="563040"/>
          </a:xfrm>
          <a:custGeom>
            <a:avLst/>
            <a:gdLst/>
            <a:ahLst/>
            <a:rect l="l" t="t" r="r" b="b"/>
            <a:pathLst>
              <a:path w="138" h="118">
                <a:moveTo>
                  <a:pt x="69" y="0"/>
                </a:moveTo>
                <a:lnTo>
                  <a:pt x="0" y="0"/>
                </a:lnTo>
                <a:lnTo>
                  <a:pt x="34" y="59"/>
                </a:lnTo>
                <a:lnTo>
                  <a:pt x="69" y="118"/>
                </a:lnTo>
                <a:lnTo>
                  <a:pt x="102" y="59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3"/>
          <p:cNvSpPr/>
          <p:nvPr/>
        </p:nvSpPr>
        <p:spPr>
          <a:xfrm>
            <a:off x="7713360" y="4320"/>
            <a:ext cx="689400" cy="563040"/>
          </a:xfrm>
          <a:custGeom>
            <a:avLst/>
            <a:gdLst/>
            <a:ahLst/>
            <a:rect l="l" t="t" r="r" b="b"/>
            <a:pathLst>
              <a:path w="138" h="118">
                <a:moveTo>
                  <a:pt x="69" y="0"/>
                </a:moveTo>
                <a:lnTo>
                  <a:pt x="0" y="0"/>
                </a:lnTo>
                <a:lnTo>
                  <a:pt x="34" y="59"/>
                </a:lnTo>
                <a:lnTo>
                  <a:pt x="69" y="118"/>
                </a:lnTo>
                <a:lnTo>
                  <a:pt x="102" y="59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4"/>
          <p:cNvSpPr/>
          <p:nvPr/>
        </p:nvSpPr>
        <p:spPr>
          <a:xfrm>
            <a:off x="9727560" y="4320"/>
            <a:ext cx="294480" cy="233640"/>
          </a:xfrm>
          <a:custGeom>
            <a:avLst/>
            <a:gdLst/>
            <a:ahLst/>
            <a:rect l="l" t="t" r="r" b="b"/>
            <a:pathLst>
              <a:path w="59" h="49">
                <a:moveTo>
                  <a:pt x="29" y="0"/>
                </a:moveTo>
                <a:lnTo>
                  <a:pt x="0" y="0"/>
                </a:lnTo>
                <a:lnTo>
                  <a:pt x="14" y="23"/>
                </a:lnTo>
                <a:lnTo>
                  <a:pt x="29" y="49"/>
                </a:lnTo>
                <a:lnTo>
                  <a:pt x="43" y="23"/>
                </a:lnTo>
                <a:lnTo>
                  <a:pt x="59" y="0"/>
                </a:lnTo>
                <a:lnTo>
                  <a:pt x="29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5"/>
          <p:cNvSpPr/>
          <p:nvPr/>
        </p:nvSpPr>
        <p:spPr>
          <a:xfrm>
            <a:off x="8318160" y="41976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9" y="0"/>
                </a:moveTo>
                <a:lnTo>
                  <a:pt x="0" y="0"/>
                </a:lnTo>
                <a:lnTo>
                  <a:pt x="14" y="24"/>
                </a:lnTo>
                <a:lnTo>
                  <a:pt x="29" y="50"/>
                </a:lnTo>
                <a:lnTo>
                  <a:pt x="43" y="24"/>
                </a:lnTo>
                <a:lnTo>
                  <a:pt x="57" y="0"/>
                </a:lnTo>
                <a:lnTo>
                  <a:pt x="2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6"/>
          <p:cNvSpPr/>
          <p:nvPr/>
        </p:nvSpPr>
        <p:spPr>
          <a:xfrm>
            <a:off x="5263920" y="419760"/>
            <a:ext cx="294480" cy="238320"/>
          </a:xfrm>
          <a:custGeom>
            <a:avLst/>
            <a:gdLst/>
            <a:ahLst/>
            <a:rect l="l" t="t" r="r" b="b"/>
            <a:pathLst>
              <a:path w="59" h="50">
                <a:moveTo>
                  <a:pt x="31" y="0"/>
                </a:moveTo>
                <a:lnTo>
                  <a:pt x="0" y="0"/>
                </a:lnTo>
                <a:lnTo>
                  <a:pt x="14" y="24"/>
                </a:lnTo>
                <a:lnTo>
                  <a:pt x="31" y="50"/>
                </a:lnTo>
                <a:lnTo>
                  <a:pt x="45" y="24"/>
                </a:lnTo>
                <a:lnTo>
                  <a:pt x="59" y="0"/>
                </a:lnTo>
                <a:lnTo>
                  <a:pt x="31" y="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7"/>
          <p:cNvSpPr/>
          <p:nvPr/>
        </p:nvSpPr>
        <p:spPr>
          <a:xfrm>
            <a:off x="10627560" y="4320"/>
            <a:ext cx="299520" cy="233640"/>
          </a:xfrm>
          <a:custGeom>
            <a:avLst/>
            <a:gdLst/>
            <a:ahLst/>
            <a:rect l="l" t="t" r="r" b="b"/>
            <a:pathLst>
              <a:path w="60" h="49">
                <a:moveTo>
                  <a:pt x="29" y="0"/>
                </a:moveTo>
                <a:lnTo>
                  <a:pt x="0" y="0"/>
                </a:lnTo>
                <a:lnTo>
                  <a:pt x="15" y="23"/>
                </a:lnTo>
                <a:lnTo>
                  <a:pt x="29" y="49"/>
                </a:lnTo>
                <a:lnTo>
                  <a:pt x="43" y="23"/>
                </a:lnTo>
                <a:lnTo>
                  <a:pt x="60" y="0"/>
                </a:lnTo>
                <a:lnTo>
                  <a:pt x="29" y="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8"/>
          <p:cNvSpPr/>
          <p:nvPr/>
        </p:nvSpPr>
        <p:spPr>
          <a:xfrm>
            <a:off x="5298840" y="419760"/>
            <a:ext cx="874440" cy="739800"/>
          </a:xfrm>
          <a:custGeom>
            <a:avLst/>
            <a:gdLst/>
            <a:ahLst/>
            <a:rect l="l" t="t" r="r" b="b"/>
            <a:pathLst>
              <a:path w="175" h="155">
                <a:moveTo>
                  <a:pt x="42" y="76"/>
                </a:moveTo>
                <a:lnTo>
                  <a:pt x="0" y="155"/>
                </a:lnTo>
                <a:lnTo>
                  <a:pt x="88" y="152"/>
                </a:lnTo>
                <a:lnTo>
                  <a:pt x="175" y="152"/>
                </a:lnTo>
                <a:lnTo>
                  <a:pt x="133" y="76"/>
                </a:lnTo>
                <a:lnTo>
                  <a:pt x="88" y="0"/>
                </a:lnTo>
                <a:lnTo>
                  <a:pt x="42" y="76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9"/>
          <p:cNvSpPr/>
          <p:nvPr/>
        </p:nvSpPr>
        <p:spPr>
          <a:xfrm>
            <a:off x="9967680" y="-10080"/>
            <a:ext cx="399600" cy="353160"/>
          </a:xfrm>
          <a:custGeom>
            <a:avLst/>
            <a:gdLst/>
            <a:ahLst/>
            <a:rect l="l" t="t" r="r" b="b"/>
            <a:pathLst>
              <a:path w="80" h="74">
                <a:moveTo>
                  <a:pt x="19" y="38"/>
                </a:moveTo>
                <a:lnTo>
                  <a:pt x="0" y="74"/>
                </a:lnTo>
                <a:lnTo>
                  <a:pt x="40" y="71"/>
                </a:lnTo>
                <a:lnTo>
                  <a:pt x="80" y="71"/>
                </a:lnTo>
                <a:lnTo>
                  <a:pt x="61" y="36"/>
                </a:lnTo>
                <a:lnTo>
                  <a:pt x="40" y="0"/>
                </a:lnTo>
                <a:lnTo>
                  <a:pt x="19" y="38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0"/>
          <p:cNvSpPr/>
          <p:nvPr/>
        </p:nvSpPr>
        <p:spPr>
          <a:xfrm>
            <a:off x="7108200" y="4716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45" y="78"/>
                </a:moveTo>
                <a:lnTo>
                  <a:pt x="0" y="154"/>
                </a:lnTo>
                <a:lnTo>
                  <a:pt x="91" y="154"/>
                </a:lnTo>
                <a:lnTo>
                  <a:pt x="178" y="154"/>
                </a:lnTo>
                <a:lnTo>
                  <a:pt x="133" y="76"/>
                </a:lnTo>
                <a:lnTo>
                  <a:pt x="88" y="0"/>
                </a:lnTo>
                <a:lnTo>
                  <a:pt x="45" y="78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1"/>
          <p:cNvSpPr/>
          <p:nvPr/>
        </p:nvSpPr>
        <p:spPr>
          <a:xfrm>
            <a:off x="4728960" y="4320"/>
            <a:ext cx="689400" cy="563040"/>
          </a:xfrm>
          <a:custGeom>
            <a:avLst/>
            <a:gdLst/>
            <a:ahLst/>
            <a:rect l="l" t="t" r="r" b="b"/>
            <a:pathLst>
              <a:path w="138" h="118">
                <a:moveTo>
                  <a:pt x="69" y="0"/>
                </a:moveTo>
                <a:lnTo>
                  <a:pt x="0" y="0"/>
                </a:lnTo>
                <a:lnTo>
                  <a:pt x="33" y="59"/>
                </a:lnTo>
                <a:lnTo>
                  <a:pt x="69" y="118"/>
                </a:lnTo>
                <a:lnTo>
                  <a:pt x="102" y="59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2"/>
          <p:cNvSpPr/>
          <p:nvPr/>
        </p:nvSpPr>
        <p:spPr>
          <a:xfrm>
            <a:off x="1494720" y="1102680"/>
            <a:ext cx="684360" cy="563040"/>
          </a:xfrm>
          <a:custGeom>
            <a:avLst/>
            <a:gdLst/>
            <a:ahLst/>
            <a:rect l="l" t="t" r="r" b="b"/>
            <a:pathLst>
              <a:path w="137" h="118">
                <a:moveTo>
                  <a:pt x="69" y="0"/>
                </a:moveTo>
                <a:lnTo>
                  <a:pt x="0" y="0"/>
                </a:lnTo>
                <a:lnTo>
                  <a:pt x="33" y="59"/>
                </a:lnTo>
                <a:lnTo>
                  <a:pt x="69" y="118"/>
                </a:lnTo>
                <a:lnTo>
                  <a:pt x="102" y="59"/>
                </a:lnTo>
                <a:lnTo>
                  <a:pt x="137" y="0"/>
                </a:lnTo>
                <a:lnTo>
                  <a:pt x="6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3"/>
          <p:cNvSpPr/>
          <p:nvPr/>
        </p:nvSpPr>
        <p:spPr>
          <a:xfrm>
            <a:off x="4124160" y="4716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45" y="78"/>
                </a:moveTo>
                <a:lnTo>
                  <a:pt x="0" y="154"/>
                </a:lnTo>
                <a:lnTo>
                  <a:pt x="88" y="154"/>
                </a:lnTo>
                <a:lnTo>
                  <a:pt x="178" y="154"/>
                </a:lnTo>
                <a:lnTo>
                  <a:pt x="133" y="76"/>
                </a:lnTo>
                <a:lnTo>
                  <a:pt x="88" y="0"/>
                </a:lnTo>
                <a:lnTo>
                  <a:pt x="45" y="78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4"/>
          <p:cNvSpPr/>
          <p:nvPr/>
        </p:nvSpPr>
        <p:spPr>
          <a:xfrm>
            <a:off x="2654280" y="4320"/>
            <a:ext cx="1719360" cy="1413360"/>
          </a:xfrm>
          <a:custGeom>
            <a:avLst/>
            <a:gdLst/>
            <a:ahLst/>
            <a:rect l="l" t="t" r="r" b="b"/>
            <a:pathLst>
              <a:path w="344" h="296">
                <a:moveTo>
                  <a:pt x="171" y="0"/>
                </a:moveTo>
                <a:lnTo>
                  <a:pt x="0" y="0"/>
                </a:lnTo>
                <a:lnTo>
                  <a:pt x="86" y="149"/>
                </a:lnTo>
                <a:lnTo>
                  <a:pt x="171" y="296"/>
                </a:lnTo>
                <a:lnTo>
                  <a:pt x="259" y="149"/>
                </a:lnTo>
                <a:lnTo>
                  <a:pt x="344" y="0"/>
                </a:lnTo>
                <a:lnTo>
                  <a:pt x="171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5"/>
          <p:cNvSpPr/>
          <p:nvPr/>
        </p:nvSpPr>
        <p:spPr>
          <a:xfrm>
            <a:off x="0" y="4320"/>
            <a:ext cx="854280" cy="1413360"/>
          </a:xfrm>
          <a:custGeom>
            <a:avLst/>
            <a:gdLst/>
            <a:ahLst/>
            <a:rect l="l" t="t" r="r" b="b"/>
            <a:pathLst>
              <a:path w="171" h="296">
                <a:moveTo>
                  <a:pt x="0" y="0"/>
                </a:moveTo>
                <a:lnTo>
                  <a:pt x="0" y="296"/>
                </a:lnTo>
                <a:lnTo>
                  <a:pt x="86" y="149"/>
                </a:lnTo>
                <a:lnTo>
                  <a:pt x="171" y="0"/>
                </a:lnTo>
                <a:lnTo>
                  <a:pt x="0" y="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6"/>
          <p:cNvSpPr/>
          <p:nvPr/>
        </p:nvSpPr>
        <p:spPr>
          <a:xfrm>
            <a:off x="2239560" y="41976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9" y="0"/>
                </a:moveTo>
                <a:lnTo>
                  <a:pt x="0" y="0"/>
                </a:lnTo>
                <a:lnTo>
                  <a:pt x="15" y="24"/>
                </a:lnTo>
                <a:lnTo>
                  <a:pt x="29" y="50"/>
                </a:lnTo>
                <a:lnTo>
                  <a:pt x="43" y="24"/>
                </a:lnTo>
                <a:lnTo>
                  <a:pt x="57" y="0"/>
                </a:lnTo>
                <a:lnTo>
                  <a:pt x="2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7"/>
          <p:cNvSpPr/>
          <p:nvPr/>
        </p:nvSpPr>
        <p:spPr>
          <a:xfrm>
            <a:off x="464760" y="1575360"/>
            <a:ext cx="579600" cy="477360"/>
          </a:xfrm>
          <a:custGeom>
            <a:avLst/>
            <a:gdLst/>
            <a:ahLst/>
            <a:rect l="l" t="t" r="r" b="b"/>
            <a:pathLst>
              <a:path w="116" h="100">
                <a:moveTo>
                  <a:pt x="59" y="0"/>
                </a:moveTo>
                <a:lnTo>
                  <a:pt x="0" y="0"/>
                </a:lnTo>
                <a:lnTo>
                  <a:pt x="28" y="50"/>
                </a:lnTo>
                <a:lnTo>
                  <a:pt x="59" y="100"/>
                </a:lnTo>
                <a:lnTo>
                  <a:pt x="88" y="50"/>
                </a:lnTo>
                <a:lnTo>
                  <a:pt x="116" y="0"/>
                </a:lnTo>
                <a:lnTo>
                  <a:pt x="59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8"/>
          <p:cNvSpPr/>
          <p:nvPr/>
        </p:nvSpPr>
        <p:spPr>
          <a:xfrm>
            <a:off x="1069920" y="4320"/>
            <a:ext cx="284400" cy="233640"/>
          </a:xfrm>
          <a:custGeom>
            <a:avLst/>
            <a:gdLst/>
            <a:ahLst/>
            <a:rect l="l" t="t" r="r" b="b"/>
            <a:pathLst>
              <a:path w="57" h="49">
                <a:moveTo>
                  <a:pt x="28" y="0"/>
                </a:moveTo>
                <a:lnTo>
                  <a:pt x="0" y="0"/>
                </a:lnTo>
                <a:lnTo>
                  <a:pt x="14" y="23"/>
                </a:lnTo>
                <a:lnTo>
                  <a:pt x="28" y="49"/>
                </a:lnTo>
                <a:lnTo>
                  <a:pt x="42" y="23"/>
                </a:lnTo>
                <a:lnTo>
                  <a:pt x="57" y="0"/>
                </a:lnTo>
                <a:lnTo>
                  <a:pt x="28" y="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9"/>
          <p:cNvSpPr/>
          <p:nvPr/>
        </p:nvSpPr>
        <p:spPr>
          <a:xfrm>
            <a:off x="1899720" y="567720"/>
            <a:ext cx="1644120" cy="1360800"/>
          </a:xfrm>
          <a:custGeom>
            <a:avLst/>
            <a:gdLst/>
            <a:ahLst/>
            <a:rect l="l" t="t" r="r" b="b"/>
            <a:pathLst>
              <a:path w="329" h="285">
                <a:moveTo>
                  <a:pt x="83" y="143"/>
                </a:moveTo>
                <a:lnTo>
                  <a:pt x="0" y="285"/>
                </a:lnTo>
                <a:lnTo>
                  <a:pt x="166" y="285"/>
                </a:lnTo>
                <a:lnTo>
                  <a:pt x="329" y="285"/>
                </a:lnTo>
                <a:lnTo>
                  <a:pt x="246" y="143"/>
                </a:lnTo>
                <a:lnTo>
                  <a:pt x="163" y="0"/>
                </a:lnTo>
                <a:lnTo>
                  <a:pt x="83" y="143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0"/>
          <p:cNvSpPr/>
          <p:nvPr/>
        </p:nvSpPr>
        <p:spPr>
          <a:xfrm>
            <a:off x="1694520" y="4320"/>
            <a:ext cx="689400" cy="563040"/>
          </a:xfrm>
          <a:custGeom>
            <a:avLst/>
            <a:gdLst/>
            <a:ahLst/>
            <a:rect l="l" t="t" r="r" b="b"/>
            <a:pathLst>
              <a:path w="138" h="118">
                <a:moveTo>
                  <a:pt x="69" y="0"/>
                </a:moveTo>
                <a:lnTo>
                  <a:pt x="0" y="0"/>
                </a:lnTo>
                <a:lnTo>
                  <a:pt x="34" y="59"/>
                </a:lnTo>
                <a:lnTo>
                  <a:pt x="69" y="118"/>
                </a:lnTo>
                <a:lnTo>
                  <a:pt x="102" y="59"/>
                </a:lnTo>
                <a:lnTo>
                  <a:pt x="138" y="0"/>
                </a:lnTo>
                <a:lnTo>
                  <a:pt x="69" y="0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1"/>
          <p:cNvSpPr/>
          <p:nvPr/>
        </p:nvSpPr>
        <p:spPr>
          <a:xfrm>
            <a:off x="1089720" y="4716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45" y="78"/>
                </a:moveTo>
                <a:lnTo>
                  <a:pt x="0" y="154"/>
                </a:lnTo>
                <a:lnTo>
                  <a:pt x="91" y="154"/>
                </a:lnTo>
                <a:lnTo>
                  <a:pt x="178" y="154"/>
                </a:lnTo>
                <a:lnTo>
                  <a:pt x="133" y="76"/>
                </a:lnTo>
                <a:lnTo>
                  <a:pt x="88" y="0"/>
                </a:lnTo>
                <a:lnTo>
                  <a:pt x="45" y="78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2"/>
          <p:cNvSpPr/>
          <p:nvPr/>
        </p:nvSpPr>
        <p:spPr>
          <a:xfrm>
            <a:off x="9157680" y="-10080"/>
            <a:ext cx="509400" cy="429480"/>
          </a:xfrm>
          <a:custGeom>
            <a:avLst/>
            <a:gdLst/>
            <a:ahLst/>
            <a:rect l="l" t="t" r="r" b="b"/>
            <a:pathLst>
              <a:path w="102" h="90">
                <a:moveTo>
                  <a:pt x="27" y="45"/>
                </a:moveTo>
                <a:lnTo>
                  <a:pt x="0" y="90"/>
                </a:lnTo>
                <a:lnTo>
                  <a:pt x="53" y="88"/>
                </a:lnTo>
                <a:lnTo>
                  <a:pt x="102" y="88"/>
                </a:lnTo>
                <a:lnTo>
                  <a:pt x="76" y="45"/>
                </a:lnTo>
                <a:lnTo>
                  <a:pt x="53" y="0"/>
                </a:lnTo>
                <a:lnTo>
                  <a:pt x="27" y="45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23"/>
          <p:cNvSpPr/>
          <p:nvPr/>
        </p:nvSpPr>
        <p:spPr>
          <a:xfrm>
            <a:off x="4678200" y="5917320"/>
            <a:ext cx="1124280" cy="940320"/>
          </a:xfrm>
          <a:custGeom>
            <a:avLst/>
            <a:gdLst/>
            <a:ahLst/>
            <a:rect l="l" t="t" r="r" b="b"/>
            <a:pathLst>
              <a:path w="225" h="197">
                <a:moveTo>
                  <a:pt x="114" y="197"/>
                </a:moveTo>
                <a:lnTo>
                  <a:pt x="225" y="197"/>
                </a:lnTo>
                <a:lnTo>
                  <a:pt x="168" y="99"/>
                </a:lnTo>
                <a:lnTo>
                  <a:pt x="114" y="0"/>
                </a:lnTo>
                <a:lnTo>
                  <a:pt x="57" y="99"/>
                </a:lnTo>
                <a:lnTo>
                  <a:pt x="0" y="197"/>
                </a:lnTo>
                <a:lnTo>
                  <a:pt x="114" y="197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4"/>
          <p:cNvSpPr/>
          <p:nvPr/>
        </p:nvSpPr>
        <p:spPr>
          <a:xfrm>
            <a:off x="2578680" y="6289560"/>
            <a:ext cx="689400" cy="568080"/>
          </a:xfrm>
          <a:custGeom>
            <a:avLst/>
            <a:gdLst/>
            <a:ahLst/>
            <a:rect l="l" t="t" r="r" b="b"/>
            <a:pathLst>
              <a:path w="138" h="119">
                <a:moveTo>
                  <a:pt x="69" y="119"/>
                </a:moveTo>
                <a:lnTo>
                  <a:pt x="138" y="119"/>
                </a:lnTo>
                <a:lnTo>
                  <a:pt x="102" y="59"/>
                </a:lnTo>
                <a:lnTo>
                  <a:pt x="69" y="0"/>
                </a:lnTo>
                <a:lnTo>
                  <a:pt x="34" y="59"/>
                </a:lnTo>
                <a:lnTo>
                  <a:pt x="0" y="119"/>
                </a:lnTo>
                <a:lnTo>
                  <a:pt x="69" y="119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5"/>
          <p:cNvSpPr/>
          <p:nvPr/>
        </p:nvSpPr>
        <p:spPr>
          <a:xfrm>
            <a:off x="3388680" y="6289560"/>
            <a:ext cx="684360" cy="568080"/>
          </a:xfrm>
          <a:custGeom>
            <a:avLst/>
            <a:gdLst/>
            <a:ahLst/>
            <a:rect l="l" t="t" r="r" b="b"/>
            <a:pathLst>
              <a:path w="137" h="119">
                <a:moveTo>
                  <a:pt x="68" y="119"/>
                </a:moveTo>
                <a:lnTo>
                  <a:pt x="137" y="119"/>
                </a:lnTo>
                <a:lnTo>
                  <a:pt x="102" y="59"/>
                </a:lnTo>
                <a:lnTo>
                  <a:pt x="68" y="0"/>
                </a:lnTo>
                <a:lnTo>
                  <a:pt x="33" y="59"/>
                </a:lnTo>
                <a:lnTo>
                  <a:pt x="0" y="119"/>
                </a:lnTo>
                <a:lnTo>
                  <a:pt x="68" y="119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6"/>
          <p:cNvSpPr/>
          <p:nvPr/>
        </p:nvSpPr>
        <p:spPr>
          <a:xfrm>
            <a:off x="1764000" y="661932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8" y="50"/>
                </a:moveTo>
                <a:lnTo>
                  <a:pt x="57" y="50"/>
                </a:lnTo>
                <a:lnTo>
                  <a:pt x="43" y="24"/>
                </a:lnTo>
                <a:lnTo>
                  <a:pt x="28" y="0"/>
                </a:lnTo>
                <a:lnTo>
                  <a:pt x="14" y="24"/>
                </a:lnTo>
                <a:lnTo>
                  <a:pt x="0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7"/>
          <p:cNvSpPr/>
          <p:nvPr/>
        </p:nvSpPr>
        <p:spPr>
          <a:xfrm>
            <a:off x="3173760" y="6198840"/>
            <a:ext cx="294480" cy="238320"/>
          </a:xfrm>
          <a:custGeom>
            <a:avLst/>
            <a:gdLst/>
            <a:ahLst/>
            <a:rect l="l" t="t" r="r" b="b"/>
            <a:pathLst>
              <a:path w="59" h="50">
                <a:moveTo>
                  <a:pt x="31" y="50"/>
                </a:moveTo>
                <a:lnTo>
                  <a:pt x="59" y="50"/>
                </a:lnTo>
                <a:lnTo>
                  <a:pt x="45" y="26"/>
                </a:lnTo>
                <a:lnTo>
                  <a:pt x="31" y="0"/>
                </a:lnTo>
                <a:lnTo>
                  <a:pt x="14" y="26"/>
                </a:lnTo>
                <a:lnTo>
                  <a:pt x="0" y="50"/>
                </a:lnTo>
                <a:lnTo>
                  <a:pt x="31" y="5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8"/>
          <p:cNvSpPr/>
          <p:nvPr/>
        </p:nvSpPr>
        <p:spPr>
          <a:xfrm>
            <a:off x="6228000" y="619884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9" y="50"/>
                </a:moveTo>
                <a:lnTo>
                  <a:pt x="57" y="50"/>
                </a:lnTo>
                <a:lnTo>
                  <a:pt x="43" y="26"/>
                </a:lnTo>
                <a:lnTo>
                  <a:pt x="29" y="0"/>
                </a:lnTo>
                <a:lnTo>
                  <a:pt x="15" y="26"/>
                </a:lnTo>
                <a:lnTo>
                  <a:pt x="0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9"/>
          <p:cNvSpPr/>
          <p:nvPr/>
        </p:nvSpPr>
        <p:spPr>
          <a:xfrm>
            <a:off x="864360" y="661932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8" y="50"/>
                </a:moveTo>
                <a:lnTo>
                  <a:pt x="57" y="50"/>
                </a:lnTo>
                <a:lnTo>
                  <a:pt x="42" y="24"/>
                </a:lnTo>
                <a:lnTo>
                  <a:pt x="28" y="0"/>
                </a:lnTo>
                <a:lnTo>
                  <a:pt x="14" y="24"/>
                </a:lnTo>
                <a:lnTo>
                  <a:pt x="0" y="50"/>
                </a:lnTo>
                <a:lnTo>
                  <a:pt x="28" y="50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30"/>
          <p:cNvSpPr/>
          <p:nvPr/>
        </p:nvSpPr>
        <p:spPr>
          <a:xfrm>
            <a:off x="5603040" y="570240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133" y="78"/>
                </a:moveTo>
                <a:lnTo>
                  <a:pt x="178" y="0"/>
                </a:lnTo>
                <a:lnTo>
                  <a:pt x="90" y="0"/>
                </a:lnTo>
                <a:lnTo>
                  <a:pt x="0" y="0"/>
                </a:lnTo>
                <a:lnTo>
                  <a:pt x="45" y="78"/>
                </a:lnTo>
                <a:lnTo>
                  <a:pt x="90" y="154"/>
                </a:lnTo>
                <a:lnTo>
                  <a:pt x="133" y="78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31"/>
          <p:cNvSpPr/>
          <p:nvPr/>
        </p:nvSpPr>
        <p:spPr>
          <a:xfrm>
            <a:off x="1409040" y="6514200"/>
            <a:ext cx="414720" cy="343440"/>
          </a:xfrm>
          <a:custGeom>
            <a:avLst/>
            <a:gdLst/>
            <a:ahLst/>
            <a:rect l="l" t="t" r="r" b="b"/>
            <a:pathLst>
              <a:path w="83" h="72">
                <a:moveTo>
                  <a:pt x="61" y="36"/>
                </a:moveTo>
                <a:lnTo>
                  <a:pt x="83" y="0"/>
                </a:lnTo>
                <a:lnTo>
                  <a:pt x="42" y="0"/>
                </a:lnTo>
                <a:lnTo>
                  <a:pt x="0" y="0"/>
                </a:lnTo>
                <a:lnTo>
                  <a:pt x="21" y="36"/>
                </a:lnTo>
                <a:lnTo>
                  <a:pt x="42" y="72"/>
                </a:lnTo>
                <a:lnTo>
                  <a:pt x="61" y="36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2"/>
          <p:cNvSpPr/>
          <p:nvPr/>
        </p:nvSpPr>
        <p:spPr>
          <a:xfrm>
            <a:off x="3778560" y="607464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135" y="76"/>
                </a:moveTo>
                <a:lnTo>
                  <a:pt x="178" y="0"/>
                </a:lnTo>
                <a:lnTo>
                  <a:pt x="90" y="0"/>
                </a:lnTo>
                <a:lnTo>
                  <a:pt x="0" y="0"/>
                </a:lnTo>
                <a:lnTo>
                  <a:pt x="45" y="76"/>
                </a:lnTo>
                <a:lnTo>
                  <a:pt x="90" y="154"/>
                </a:lnTo>
                <a:lnTo>
                  <a:pt x="135" y="76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3"/>
          <p:cNvSpPr/>
          <p:nvPr/>
        </p:nvSpPr>
        <p:spPr>
          <a:xfrm>
            <a:off x="6373080" y="6289560"/>
            <a:ext cx="684360" cy="568080"/>
          </a:xfrm>
          <a:custGeom>
            <a:avLst/>
            <a:gdLst/>
            <a:ahLst/>
            <a:rect l="l" t="t" r="r" b="b"/>
            <a:pathLst>
              <a:path w="137" h="119">
                <a:moveTo>
                  <a:pt x="69" y="119"/>
                </a:moveTo>
                <a:lnTo>
                  <a:pt x="137" y="119"/>
                </a:lnTo>
                <a:lnTo>
                  <a:pt x="102" y="59"/>
                </a:lnTo>
                <a:lnTo>
                  <a:pt x="69" y="0"/>
                </a:lnTo>
                <a:lnTo>
                  <a:pt x="35" y="59"/>
                </a:lnTo>
                <a:lnTo>
                  <a:pt x="0" y="119"/>
                </a:lnTo>
                <a:lnTo>
                  <a:pt x="69" y="119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34"/>
          <p:cNvSpPr/>
          <p:nvPr/>
        </p:nvSpPr>
        <p:spPr>
          <a:xfrm>
            <a:off x="9607320" y="5176800"/>
            <a:ext cx="684360" cy="568080"/>
          </a:xfrm>
          <a:custGeom>
            <a:avLst/>
            <a:gdLst/>
            <a:ahLst/>
            <a:rect l="l" t="t" r="r" b="b"/>
            <a:pathLst>
              <a:path w="137" h="119">
                <a:moveTo>
                  <a:pt x="69" y="119"/>
                </a:moveTo>
                <a:lnTo>
                  <a:pt x="137" y="119"/>
                </a:lnTo>
                <a:lnTo>
                  <a:pt x="102" y="60"/>
                </a:lnTo>
                <a:lnTo>
                  <a:pt x="69" y="0"/>
                </a:lnTo>
                <a:lnTo>
                  <a:pt x="33" y="60"/>
                </a:lnTo>
                <a:lnTo>
                  <a:pt x="0" y="119"/>
                </a:lnTo>
                <a:lnTo>
                  <a:pt x="69" y="119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5"/>
          <p:cNvSpPr/>
          <p:nvPr/>
        </p:nvSpPr>
        <p:spPr>
          <a:xfrm>
            <a:off x="6772680" y="607464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133" y="76"/>
                </a:moveTo>
                <a:lnTo>
                  <a:pt x="178" y="0"/>
                </a:lnTo>
                <a:lnTo>
                  <a:pt x="88" y="0"/>
                </a:lnTo>
                <a:lnTo>
                  <a:pt x="0" y="0"/>
                </a:lnTo>
                <a:lnTo>
                  <a:pt x="46" y="76"/>
                </a:lnTo>
                <a:lnTo>
                  <a:pt x="91" y="154"/>
                </a:lnTo>
                <a:lnTo>
                  <a:pt x="133" y="76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6"/>
          <p:cNvSpPr/>
          <p:nvPr/>
        </p:nvSpPr>
        <p:spPr>
          <a:xfrm>
            <a:off x="7412760" y="5429880"/>
            <a:ext cx="1719360" cy="1427760"/>
          </a:xfrm>
          <a:custGeom>
            <a:avLst/>
            <a:gdLst/>
            <a:ahLst/>
            <a:rect l="l" t="t" r="r" b="b"/>
            <a:pathLst>
              <a:path w="344" h="299">
                <a:moveTo>
                  <a:pt x="171" y="299"/>
                </a:moveTo>
                <a:lnTo>
                  <a:pt x="344" y="299"/>
                </a:lnTo>
                <a:lnTo>
                  <a:pt x="259" y="149"/>
                </a:lnTo>
                <a:lnTo>
                  <a:pt x="171" y="0"/>
                </a:lnTo>
                <a:lnTo>
                  <a:pt x="86" y="149"/>
                </a:lnTo>
                <a:lnTo>
                  <a:pt x="0" y="299"/>
                </a:lnTo>
                <a:lnTo>
                  <a:pt x="171" y="299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7"/>
          <p:cNvSpPr/>
          <p:nvPr/>
        </p:nvSpPr>
        <p:spPr>
          <a:xfrm>
            <a:off x="9262080" y="6198840"/>
            <a:ext cx="284400" cy="238320"/>
          </a:xfrm>
          <a:custGeom>
            <a:avLst/>
            <a:gdLst/>
            <a:ahLst/>
            <a:rect l="l" t="t" r="r" b="b"/>
            <a:pathLst>
              <a:path w="57" h="50">
                <a:moveTo>
                  <a:pt x="29" y="50"/>
                </a:moveTo>
                <a:lnTo>
                  <a:pt x="57" y="50"/>
                </a:lnTo>
                <a:lnTo>
                  <a:pt x="43" y="26"/>
                </a:lnTo>
                <a:lnTo>
                  <a:pt x="29" y="0"/>
                </a:lnTo>
                <a:lnTo>
                  <a:pt x="14" y="26"/>
                </a:lnTo>
                <a:lnTo>
                  <a:pt x="0" y="50"/>
                </a:lnTo>
                <a:lnTo>
                  <a:pt x="29" y="50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8"/>
          <p:cNvSpPr/>
          <p:nvPr/>
        </p:nvSpPr>
        <p:spPr>
          <a:xfrm>
            <a:off x="10731960" y="4794840"/>
            <a:ext cx="594360" cy="486720"/>
          </a:xfrm>
          <a:custGeom>
            <a:avLst/>
            <a:gdLst/>
            <a:ahLst/>
            <a:rect l="l" t="t" r="r" b="b"/>
            <a:pathLst>
              <a:path w="119" h="102">
                <a:moveTo>
                  <a:pt x="59" y="102"/>
                </a:moveTo>
                <a:lnTo>
                  <a:pt x="119" y="102"/>
                </a:lnTo>
                <a:lnTo>
                  <a:pt x="88" y="52"/>
                </a:lnTo>
                <a:lnTo>
                  <a:pt x="59" y="0"/>
                </a:lnTo>
                <a:lnTo>
                  <a:pt x="31" y="52"/>
                </a:lnTo>
                <a:lnTo>
                  <a:pt x="0" y="102"/>
                </a:lnTo>
                <a:lnTo>
                  <a:pt x="59" y="102"/>
                </a:lnTo>
                <a:close/>
              </a:path>
            </a:pathLst>
          </a:custGeom>
          <a:solidFill>
            <a:srgbClr val="a3bb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9"/>
          <p:cNvSpPr/>
          <p:nvPr/>
        </p:nvSpPr>
        <p:spPr>
          <a:xfrm>
            <a:off x="10422000" y="6619320"/>
            <a:ext cx="299520" cy="238320"/>
          </a:xfrm>
          <a:custGeom>
            <a:avLst/>
            <a:gdLst/>
            <a:ahLst/>
            <a:rect l="l" t="t" r="r" b="b"/>
            <a:pathLst>
              <a:path w="60" h="50">
                <a:moveTo>
                  <a:pt x="31" y="50"/>
                </a:moveTo>
                <a:lnTo>
                  <a:pt x="60" y="50"/>
                </a:lnTo>
                <a:lnTo>
                  <a:pt x="45" y="24"/>
                </a:lnTo>
                <a:lnTo>
                  <a:pt x="31" y="0"/>
                </a:lnTo>
                <a:lnTo>
                  <a:pt x="15" y="24"/>
                </a:lnTo>
                <a:lnTo>
                  <a:pt x="0" y="50"/>
                </a:lnTo>
                <a:lnTo>
                  <a:pt x="31" y="50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40"/>
          <p:cNvSpPr/>
          <p:nvPr/>
        </p:nvSpPr>
        <p:spPr>
          <a:xfrm>
            <a:off x="8232480" y="4919040"/>
            <a:ext cx="1644120" cy="1370160"/>
          </a:xfrm>
          <a:custGeom>
            <a:avLst/>
            <a:gdLst/>
            <a:ahLst/>
            <a:rect l="l" t="t" r="r" b="b"/>
            <a:pathLst>
              <a:path w="329" h="287">
                <a:moveTo>
                  <a:pt x="249" y="145"/>
                </a:moveTo>
                <a:lnTo>
                  <a:pt x="329" y="0"/>
                </a:lnTo>
                <a:lnTo>
                  <a:pt x="166" y="2"/>
                </a:lnTo>
                <a:lnTo>
                  <a:pt x="0" y="2"/>
                </a:lnTo>
                <a:lnTo>
                  <a:pt x="83" y="145"/>
                </a:lnTo>
                <a:lnTo>
                  <a:pt x="168" y="287"/>
                </a:lnTo>
                <a:lnTo>
                  <a:pt x="249" y="145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1"/>
          <p:cNvSpPr/>
          <p:nvPr/>
        </p:nvSpPr>
        <p:spPr>
          <a:xfrm>
            <a:off x="9407160" y="6289560"/>
            <a:ext cx="684360" cy="568080"/>
          </a:xfrm>
          <a:custGeom>
            <a:avLst/>
            <a:gdLst/>
            <a:ahLst/>
            <a:rect l="l" t="t" r="r" b="b"/>
            <a:pathLst>
              <a:path w="137" h="119">
                <a:moveTo>
                  <a:pt x="68" y="119"/>
                </a:moveTo>
                <a:lnTo>
                  <a:pt x="137" y="119"/>
                </a:lnTo>
                <a:lnTo>
                  <a:pt x="102" y="59"/>
                </a:lnTo>
                <a:lnTo>
                  <a:pt x="68" y="0"/>
                </a:lnTo>
                <a:lnTo>
                  <a:pt x="33" y="59"/>
                </a:lnTo>
                <a:lnTo>
                  <a:pt x="0" y="119"/>
                </a:lnTo>
                <a:lnTo>
                  <a:pt x="68" y="119"/>
                </a:lnTo>
                <a:close/>
              </a:path>
            </a:pathLst>
          </a:custGeom>
          <a:solidFill>
            <a:srgbClr val="d4e3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42"/>
          <p:cNvSpPr/>
          <p:nvPr/>
        </p:nvSpPr>
        <p:spPr>
          <a:xfrm>
            <a:off x="9797040" y="6074640"/>
            <a:ext cx="889560" cy="735120"/>
          </a:xfrm>
          <a:custGeom>
            <a:avLst/>
            <a:gdLst/>
            <a:ahLst/>
            <a:rect l="l" t="t" r="r" b="b"/>
            <a:pathLst>
              <a:path w="178" h="154">
                <a:moveTo>
                  <a:pt x="135" y="76"/>
                </a:moveTo>
                <a:lnTo>
                  <a:pt x="178" y="0"/>
                </a:lnTo>
                <a:lnTo>
                  <a:pt x="90" y="0"/>
                </a:lnTo>
                <a:lnTo>
                  <a:pt x="0" y="0"/>
                </a:lnTo>
                <a:lnTo>
                  <a:pt x="45" y="76"/>
                </a:lnTo>
                <a:lnTo>
                  <a:pt x="90" y="154"/>
                </a:lnTo>
                <a:lnTo>
                  <a:pt x="135" y="76"/>
                </a:lnTo>
                <a:close/>
              </a:path>
            </a:pathLst>
          </a:custGeom>
          <a:solidFill>
            <a:srgbClr val="cb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43"/>
          <p:cNvSpPr/>
          <p:nvPr/>
        </p:nvSpPr>
        <p:spPr>
          <a:xfrm>
            <a:off x="2118960" y="6437880"/>
            <a:ext cx="499680" cy="419760"/>
          </a:xfrm>
          <a:custGeom>
            <a:avLst/>
            <a:gdLst/>
            <a:ahLst/>
            <a:rect l="l" t="t" r="r" b="b"/>
            <a:pathLst>
              <a:path w="100" h="88">
                <a:moveTo>
                  <a:pt x="76" y="45"/>
                </a:moveTo>
                <a:lnTo>
                  <a:pt x="100" y="0"/>
                </a:lnTo>
                <a:lnTo>
                  <a:pt x="50" y="0"/>
                </a:lnTo>
                <a:lnTo>
                  <a:pt x="0" y="0"/>
                </a:lnTo>
                <a:lnTo>
                  <a:pt x="24" y="45"/>
                </a:lnTo>
                <a:lnTo>
                  <a:pt x="50" y="88"/>
                </a:lnTo>
                <a:lnTo>
                  <a:pt x="76" y="45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44"/>
          <p:cNvSpPr/>
          <p:nvPr/>
        </p:nvSpPr>
        <p:spPr>
          <a:xfrm>
            <a:off x="10886760" y="5429880"/>
            <a:ext cx="1304280" cy="1427760"/>
          </a:xfrm>
          <a:custGeom>
            <a:avLst/>
            <a:gdLst/>
            <a:ahLst/>
            <a:rect l="l" t="t" r="r" b="b"/>
            <a:pathLst>
              <a:path w="261" h="299">
                <a:moveTo>
                  <a:pt x="85" y="149"/>
                </a:moveTo>
                <a:lnTo>
                  <a:pt x="0" y="299"/>
                </a:lnTo>
                <a:lnTo>
                  <a:pt x="173" y="299"/>
                </a:lnTo>
                <a:lnTo>
                  <a:pt x="261" y="299"/>
                </a:lnTo>
                <a:lnTo>
                  <a:pt x="261" y="154"/>
                </a:lnTo>
                <a:lnTo>
                  <a:pt x="258" y="149"/>
                </a:lnTo>
                <a:lnTo>
                  <a:pt x="173" y="0"/>
                </a:lnTo>
                <a:lnTo>
                  <a:pt x="85" y="149"/>
                </a:lnTo>
                <a:close/>
              </a:path>
            </a:pathLst>
          </a:custGeom>
          <a:solidFill>
            <a:srgbClr val="87cae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45"/>
          <p:cNvSpPr/>
          <p:nvPr/>
        </p:nvSpPr>
        <p:spPr>
          <a:xfrm>
            <a:off x="3999960" y="3084120"/>
            <a:ext cx="4096080" cy="7606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4400" spc="-1" strike="noStrike">
                <a:solidFill>
                  <a:srgbClr val="203864"/>
                </a:solidFill>
                <a:latin typeface="方正尚酷简体"/>
                <a:ea typeface="方正尚酷简体"/>
              </a:rPr>
              <a:t>感谢各位的聆听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 flipV="1">
            <a:off x="4165560" y="1041480"/>
            <a:ext cx="3860280" cy="3195000"/>
          </a:xfrm>
          <a:custGeom>
            <a:avLst/>
            <a:gdLst/>
            <a:ahLst/>
            <a:rect l="l" t="t" r="r" b="b"/>
            <a:pathLst>
              <a:path w="329" h="285">
                <a:moveTo>
                  <a:pt x="83" y="143"/>
                </a:moveTo>
                <a:lnTo>
                  <a:pt x="0" y="285"/>
                </a:lnTo>
                <a:lnTo>
                  <a:pt x="166" y="285"/>
                </a:lnTo>
                <a:lnTo>
                  <a:pt x="329" y="285"/>
                </a:lnTo>
                <a:lnTo>
                  <a:pt x="246" y="143"/>
                </a:lnTo>
                <a:lnTo>
                  <a:pt x="163" y="0"/>
                </a:lnTo>
                <a:lnTo>
                  <a:pt x="83" y="143"/>
                </a:lnTo>
                <a:close/>
              </a:path>
            </a:pathLst>
          </a:custGeom>
          <a:noFill/>
          <a:ln w="38160">
            <a:solidFill>
              <a:srgbClr val="2e75b6"/>
            </a:solidFill>
          </a:ln>
          <a:effectLst>
            <a:outerShdw algn="ctr" blurRad="635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4165560" y="453240"/>
            <a:ext cx="3860280" cy="3195000"/>
          </a:xfrm>
          <a:custGeom>
            <a:avLst/>
            <a:gdLst/>
            <a:ahLst/>
            <a:rect l="l" t="t" r="r" b="b"/>
            <a:pathLst>
              <a:path w="329" h="285">
                <a:moveTo>
                  <a:pt x="83" y="143"/>
                </a:moveTo>
                <a:lnTo>
                  <a:pt x="0" y="285"/>
                </a:lnTo>
                <a:lnTo>
                  <a:pt x="166" y="285"/>
                </a:lnTo>
                <a:lnTo>
                  <a:pt x="329" y="285"/>
                </a:lnTo>
                <a:lnTo>
                  <a:pt x="246" y="143"/>
                </a:lnTo>
                <a:lnTo>
                  <a:pt x="163" y="0"/>
                </a:lnTo>
                <a:lnTo>
                  <a:pt x="83" y="143"/>
                </a:lnTo>
                <a:close/>
              </a:path>
            </a:pathLst>
          </a:custGeom>
          <a:solidFill>
            <a:srgbClr val="2e75b6"/>
          </a:solidFill>
          <a:ln w="38160">
            <a:noFill/>
          </a:ln>
          <a:effectLst>
            <a:outerShdw algn="ctr" blurRad="635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3"/>
          <p:cNvSpPr/>
          <p:nvPr/>
        </p:nvSpPr>
        <p:spPr>
          <a:xfrm>
            <a:off x="4470840" y="4633920"/>
            <a:ext cx="32292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CN" sz="6000" spc="-1" strike="noStrike">
                <a:solidFill>
                  <a:srgbClr val="2e75b6"/>
                </a:solidFill>
                <a:latin typeface="方正尚酷简体"/>
                <a:ea typeface="方正尚酷简体"/>
              </a:rPr>
              <a:t>需求分析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5007600" y="1438560"/>
            <a:ext cx="2176920" cy="1990080"/>
          </a:xfrm>
          <a:custGeom>
            <a:avLst/>
            <a:gdLst/>
            <a:ahLst/>
            <a:rect l="l" t="t" r="r" b="b"/>
            <a:pathLst>
              <a:path w="4318004" h="3947521">
                <a:moveTo>
                  <a:pt x="0" y="3405519"/>
                </a:moveTo>
                <a:lnTo>
                  <a:pt x="4318004" y="3405519"/>
                </a:lnTo>
                <a:lnTo>
                  <a:pt x="2159002" y="3947521"/>
                </a:lnTo>
                <a:close/>
                <a:moveTo>
                  <a:pt x="0" y="0"/>
                </a:moveTo>
                <a:lnTo>
                  <a:pt x="4318004" y="0"/>
                </a:lnTo>
                <a:lnTo>
                  <a:pt x="4318004" y="1339228"/>
                </a:lnTo>
                <a:lnTo>
                  <a:pt x="4318004" y="2122339"/>
                </a:lnTo>
                <a:lnTo>
                  <a:pt x="4318004" y="3405518"/>
                </a:lnTo>
                <a:lnTo>
                  <a:pt x="0" y="3405518"/>
                </a:lnTo>
                <a:lnTo>
                  <a:pt x="0" y="2122339"/>
                </a:lnTo>
                <a:lnTo>
                  <a:pt x="0" y="1339228"/>
                </a:lnTo>
                <a:close/>
              </a:path>
            </a:pathLst>
          </a:custGeom>
          <a:noFill/>
          <a:ln>
            <a:noFill/>
          </a:ln>
          <a:effectLst>
            <a:outerShdw algn="t" blurRad="254000" dir="5400000" dist="12708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600" spc="-1" strike="noStrike">
                <a:solidFill>
                  <a:srgbClr val="ffffff"/>
                </a:solidFill>
                <a:latin typeface="Agency FB"/>
              </a:rPr>
              <a:t>01</a:t>
            </a: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130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131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33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134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36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一、需求分析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7" name="CustomShape 9"/>
          <p:cNvSpPr/>
          <p:nvPr/>
        </p:nvSpPr>
        <p:spPr>
          <a:xfrm>
            <a:off x="2156400" y="1555920"/>
            <a:ext cx="9430200" cy="35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车辆抓拍、车牌识别</a:t>
            </a:r>
            <a:endParaRPr b="0" lang="en-US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费用计算、自动扣费</a:t>
            </a:r>
            <a:endParaRPr b="0" lang="en-US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维护扣费记录、冲正</a:t>
            </a:r>
            <a:endParaRPr b="0" lang="en-US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维护车主信息</a:t>
            </a:r>
            <a:endParaRPr b="0" lang="en-US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维护交通网络信息</a:t>
            </a:r>
            <a:endParaRPr b="0" lang="en-US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维护车辆信息</a:t>
            </a:r>
            <a:endParaRPr b="0" lang="en-US" sz="3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维护员工信息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139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140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42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143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45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一、需求分析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6" name="图片 9" descr=""/>
          <p:cNvPicPr/>
          <p:nvPr/>
        </p:nvPicPr>
        <p:blipFill>
          <a:blip r:embed="rId1"/>
          <a:stretch/>
        </p:blipFill>
        <p:spPr>
          <a:xfrm>
            <a:off x="477720" y="1642320"/>
            <a:ext cx="11016000" cy="428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148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149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51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152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54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一、需求分析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5" name="CustomShape 9"/>
          <p:cNvSpPr/>
          <p:nvPr/>
        </p:nvSpPr>
        <p:spPr>
          <a:xfrm>
            <a:off x="1264320" y="1747080"/>
            <a:ext cx="8699400" cy="28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相关技术：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基于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Boost.Asio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的网络处理</a:t>
            </a:r>
            <a:endParaRPr b="0" lang="en-US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基于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OpenCV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的图像处理</a:t>
            </a:r>
            <a:endParaRPr b="0" lang="en-US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Redis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内存型数据库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 flipV="1">
            <a:off x="4165560" y="1041480"/>
            <a:ext cx="3860280" cy="3195000"/>
          </a:xfrm>
          <a:custGeom>
            <a:avLst/>
            <a:gdLst/>
            <a:ahLst/>
            <a:rect l="l" t="t" r="r" b="b"/>
            <a:pathLst>
              <a:path w="329" h="285">
                <a:moveTo>
                  <a:pt x="83" y="143"/>
                </a:moveTo>
                <a:lnTo>
                  <a:pt x="0" y="285"/>
                </a:lnTo>
                <a:lnTo>
                  <a:pt x="166" y="285"/>
                </a:lnTo>
                <a:lnTo>
                  <a:pt x="329" y="285"/>
                </a:lnTo>
                <a:lnTo>
                  <a:pt x="246" y="143"/>
                </a:lnTo>
                <a:lnTo>
                  <a:pt x="163" y="0"/>
                </a:lnTo>
                <a:lnTo>
                  <a:pt x="83" y="143"/>
                </a:lnTo>
                <a:close/>
              </a:path>
            </a:pathLst>
          </a:custGeom>
          <a:noFill/>
          <a:ln w="38160">
            <a:solidFill>
              <a:srgbClr val="2e75b6"/>
            </a:solidFill>
          </a:ln>
          <a:effectLst>
            <a:outerShdw algn="ctr" blurRad="635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2"/>
          <p:cNvSpPr/>
          <p:nvPr/>
        </p:nvSpPr>
        <p:spPr>
          <a:xfrm>
            <a:off x="4165560" y="453240"/>
            <a:ext cx="3860280" cy="3195000"/>
          </a:xfrm>
          <a:custGeom>
            <a:avLst/>
            <a:gdLst/>
            <a:ahLst/>
            <a:rect l="l" t="t" r="r" b="b"/>
            <a:pathLst>
              <a:path w="329" h="285">
                <a:moveTo>
                  <a:pt x="83" y="143"/>
                </a:moveTo>
                <a:lnTo>
                  <a:pt x="0" y="285"/>
                </a:lnTo>
                <a:lnTo>
                  <a:pt x="166" y="285"/>
                </a:lnTo>
                <a:lnTo>
                  <a:pt x="329" y="285"/>
                </a:lnTo>
                <a:lnTo>
                  <a:pt x="246" y="143"/>
                </a:lnTo>
                <a:lnTo>
                  <a:pt x="163" y="0"/>
                </a:lnTo>
                <a:lnTo>
                  <a:pt x="83" y="143"/>
                </a:lnTo>
                <a:close/>
              </a:path>
            </a:pathLst>
          </a:custGeom>
          <a:solidFill>
            <a:srgbClr val="2e75b6"/>
          </a:solidFill>
          <a:ln w="38160">
            <a:noFill/>
          </a:ln>
          <a:effectLst>
            <a:outerShdw algn="ctr" blurRad="635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3"/>
          <p:cNvSpPr/>
          <p:nvPr/>
        </p:nvSpPr>
        <p:spPr>
          <a:xfrm>
            <a:off x="4470840" y="4633920"/>
            <a:ext cx="32292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CN" sz="6000" spc="-1" strike="noStrike">
                <a:solidFill>
                  <a:srgbClr val="2e75b6"/>
                </a:solidFill>
                <a:latin typeface="方正尚酷简体"/>
                <a:ea typeface="方正尚酷简体"/>
              </a:rPr>
              <a:t>架构设计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5007600" y="1438560"/>
            <a:ext cx="2176920" cy="1990080"/>
          </a:xfrm>
          <a:custGeom>
            <a:avLst/>
            <a:gdLst/>
            <a:ahLst/>
            <a:rect l="l" t="t" r="r" b="b"/>
            <a:pathLst>
              <a:path w="4318004" h="3947521">
                <a:moveTo>
                  <a:pt x="0" y="3405519"/>
                </a:moveTo>
                <a:lnTo>
                  <a:pt x="4318004" y="3405519"/>
                </a:lnTo>
                <a:lnTo>
                  <a:pt x="2159002" y="3947521"/>
                </a:lnTo>
                <a:close/>
                <a:moveTo>
                  <a:pt x="0" y="0"/>
                </a:moveTo>
                <a:lnTo>
                  <a:pt x="4318004" y="0"/>
                </a:lnTo>
                <a:lnTo>
                  <a:pt x="4318004" y="1339228"/>
                </a:lnTo>
                <a:lnTo>
                  <a:pt x="4318004" y="2122339"/>
                </a:lnTo>
                <a:lnTo>
                  <a:pt x="4318004" y="3405518"/>
                </a:lnTo>
                <a:lnTo>
                  <a:pt x="0" y="3405518"/>
                </a:lnTo>
                <a:lnTo>
                  <a:pt x="0" y="2122339"/>
                </a:lnTo>
                <a:lnTo>
                  <a:pt x="0" y="1339228"/>
                </a:lnTo>
                <a:close/>
              </a:path>
            </a:pathLst>
          </a:custGeom>
          <a:noFill/>
          <a:ln>
            <a:noFill/>
          </a:ln>
          <a:effectLst>
            <a:outerShdw algn="t" blurRad="254000" dir="5400000" dist="12708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600" spc="-1" strike="noStrike">
                <a:solidFill>
                  <a:srgbClr val="ffffff"/>
                </a:solidFill>
                <a:latin typeface="Agency FB"/>
              </a:rPr>
              <a:t>02</a:t>
            </a: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161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162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3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64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165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67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二、架构设计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8" name="图片 10" descr=""/>
          <p:cNvPicPr/>
          <p:nvPr/>
        </p:nvPicPr>
        <p:blipFill>
          <a:blip r:embed="rId1"/>
          <a:stretch/>
        </p:blipFill>
        <p:spPr>
          <a:xfrm>
            <a:off x="3069000" y="876600"/>
            <a:ext cx="5897880" cy="587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"/>
          <p:cNvGrpSpPr/>
          <p:nvPr/>
        </p:nvGrpSpPr>
        <p:grpSpPr>
          <a:xfrm>
            <a:off x="366840" y="111600"/>
            <a:ext cx="883440" cy="883440"/>
            <a:chOff x="366840" y="111600"/>
            <a:chExt cx="883440" cy="883440"/>
          </a:xfrm>
        </p:grpSpPr>
        <p:grpSp>
          <p:nvGrpSpPr>
            <p:cNvPr id="170" name="Group 2"/>
            <p:cNvGrpSpPr/>
            <p:nvPr/>
          </p:nvGrpSpPr>
          <p:grpSpPr>
            <a:xfrm>
              <a:off x="366840" y="111600"/>
              <a:ext cx="883440" cy="883440"/>
              <a:chOff x="366840" y="111600"/>
              <a:chExt cx="883440" cy="883440"/>
            </a:xfrm>
          </p:grpSpPr>
          <p:sp>
            <p:nvSpPr>
              <p:cNvPr id="171" name="CustomShape 3"/>
              <p:cNvSpPr/>
              <p:nvPr/>
            </p:nvSpPr>
            <p:spPr>
              <a:xfrm rot="19829400">
                <a:off x="484200" y="228960"/>
                <a:ext cx="648360" cy="648360"/>
              </a:xfrm>
              <a:prstGeom prst="ellipse">
                <a:avLst/>
              </a:prstGeom>
              <a:solidFill>
                <a:srgbClr val="2e75b6"/>
              </a:solidFill>
              <a:ln w="38160"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" name="CustomShape 4"/>
              <p:cNvSpPr/>
              <p:nvPr/>
            </p:nvSpPr>
            <p:spPr>
              <a:xfrm rot="19829400">
                <a:off x="565560" y="310320"/>
                <a:ext cx="485640" cy="485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algn="ctr" blurRad="63500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73" name="Group 5"/>
            <p:cNvGrpSpPr/>
            <p:nvPr/>
          </p:nvGrpSpPr>
          <p:grpSpPr>
            <a:xfrm>
              <a:off x="696960" y="391320"/>
              <a:ext cx="280080" cy="254160"/>
              <a:chOff x="696960" y="391320"/>
              <a:chExt cx="280080" cy="254160"/>
            </a:xfrm>
          </p:grpSpPr>
          <p:sp>
            <p:nvSpPr>
              <p:cNvPr id="174" name="CustomShape 6"/>
              <p:cNvSpPr/>
              <p:nvPr/>
            </p:nvSpPr>
            <p:spPr>
              <a:xfrm rot="19829400">
                <a:off x="812880" y="405000"/>
                <a:ext cx="115560" cy="226800"/>
              </a:xfrm>
              <a:custGeom>
                <a:avLst/>
                <a:gdLst/>
                <a:ahLst/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Line 7"/>
              <p:cNvSpPr/>
              <p:nvPr/>
            </p:nvSpPr>
            <p:spPr>
              <a:xfrm flipV="1">
                <a:off x="696960" y="492120"/>
                <a:ext cx="227520" cy="128880"/>
              </a:xfrm>
              <a:prstGeom prst="line">
                <a:avLst/>
              </a:prstGeom>
              <a:ln w="28440">
                <a:solidFill>
                  <a:srgbClr val="545d7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76" name="CustomShape 8"/>
          <p:cNvSpPr/>
          <p:nvPr/>
        </p:nvSpPr>
        <p:spPr>
          <a:xfrm>
            <a:off x="1264320" y="230400"/>
            <a:ext cx="5194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CN" sz="3600" spc="-1" strike="noStrike">
                <a:solidFill>
                  <a:srgbClr val="2e75b6"/>
                </a:solidFill>
                <a:latin typeface="迷你简菱心"/>
                <a:ea typeface="迷你简菱心"/>
              </a:rPr>
              <a:t>二、架构设计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7" name="图片 9" descr=""/>
          <p:cNvPicPr/>
          <p:nvPr/>
        </p:nvPicPr>
        <p:blipFill>
          <a:blip r:embed="rId1"/>
          <a:stretch/>
        </p:blipFill>
        <p:spPr>
          <a:xfrm>
            <a:off x="6458760" y="808920"/>
            <a:ext cx="4422600" cy="5573520"/>
          </a:xfrm>
          <a:prstGeom prst="rect">
            <a:avLst/>
          </a:prstGeom>
          <a:ln>
            <a:noFill/>
          </a:ln>
        </p:spPr>
      </p:pic>
      <p:sp>
        <p:nvSpPr>
          <p:cNvPr id="178" name="CustomShape 9"/>
          <p:cNvSpPr/>
          <p:nvPr/>
        </p:nvSpPr>
        <p:spPr>
          <a:xfrm>
            <a:off x="1140120" y="2210760"/>
            <a:ext cx="478260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半同步半异步模型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异步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I/O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模型，高效执行</a:t>
            </a:r>
            <a:endParaRPr b="0" lang="en-US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同步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I/O</a:t>
            </a: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模型，简化编程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</TotalTime>
  <Application>LibreOffice/6.4.2.2$Linux_X86_64 LibreOffice_project/40$Build-2</Application>
  <Words>462</Words>
  <Paragraphs>120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2017-09-21T03:38:01Z</dcterms:created>
  <dc:creator>第一PPT</dc:creator>
  <dc:description>www.1ppt.com</dc:description>
  <cp:keywords>www.1ppt.com</cp:keywords>
  <dc:language>zh-CN</dc:language>
  <cp:lastModifiedBy/>
  <dcterms:modified xsi:type="dcterms:W3CDTF">2021-09-25T14:55:13Z</dcterms:modified>
  <cp:revision>48</cp:revision>
  <dc:subject/>
  <dc:title>三角形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4</vt:i4>
  </property>
  <property fmtid="{D5CDD505-2E9C-101B-9397-08002B2CF9AE}" pid="7" name="Notes">
    <vt:i4>12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23</vt:i4>
  </property>
</Properties>
</file>